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diagrams/drawing3.xml" ContentType="application/vnd.openxmlformats-officedocument.drawingml.diagramDrawing+xml"/>
  <Override PartName="/ppt/slideMasters/slideMaster1.xml" ContentType="application/vnd.openxmlformats-officedocument.presentationml.slideMaster+xml"/>
  <Override PartName="/ppt/diagrams/colors3.xml" ContentType="application/vnd.openxmlformats-officedocument.drawingml.diagramColors+xml"/>
  <Override PartName="/ppt/diagrams/quickStyle2.xml" ContentType="application/vnd.openxmlformats-officedocument.drawingml.diagramQuickStyle+xml"/>
  <Override PartName="/ppt/diagrams/colors2.xml" ContentType="application/vnd.openxmlformats-officedocument.drawingml.diagramColors+xml"/>
  <Override PartName="/ppt/diagrams/data2.xml" ContentType="application/vnd.openxmlformats-officedocument.drawingml.diagramData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slides/slide3.xml" ContentType="application/vnd.openxmlformats-officedocument.presentationml.slid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diagrams/quickStyle3.xml" ContentType="application/vnd.openxmlformats-officedocument.drawingml.diagramQuick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Светлый стиль 1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0" d="100"/>
          <a:sy n="50" d="100"/>
        </p:scale>
        <p:origin x="1548" y="246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5E50C12-8ABF-47EC-AAFA-79D8A8B641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52D85D5C-2E6D-4448-84A0-1735D0B3A0D8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Единая методика социально-психологического тестирования разработана в соответствии с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поручением Государственного антинаркотического комитета (протокол от 11 декабря 2017 г. №35)</a:t>
          </a:r>
          <a:endParaRPr lang="ru-RU" sz="16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23403AEF-FC99-4976-A370-E4748E5E60C8}" type="par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C6199748-338C-4FD2-89ED-341E7DAA45E2}" type="sib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291B089C-2BAD-406D-98EF-277CBE225EC4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Правообладателем методики является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Министерство просвещения Российской Федерации. </a:t>
          </a: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Ответственным за реализацию методики на территории Ставропольского края является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министерство образования Ставропольского края</a:t>
          </a:r>
          <a:endParaRPr lang="ru-RU" sz="1600">
            <a:latin typeface="Times New Roman"/>
            <a:cs typeface="Times New Roman"/>
          </a:endParaRPr>
        </a:p>
      </dgm:t>
    </dgm:pt>
    <dgm:pt modelId="{71E3A052-50CE-4B2F-B60F-76E5936205B5}" type="par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3C51F44-3745-4E04-A020-715212F66F76}" type="sib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12628E8-E2DA-4CC0-8230-34D446C616A6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С учетом поручения Государственного антинаркотического комитета </a:t>
          </a:r>
          <a:b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с 2019/20 учебного года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использование единой методики социально-психологического тестирования является обязательным</a:t>
          </a:r>
          <a:r>
            <a:rPr lang="ru-RU" sz="1600" b="1">
              <a:latin typeface="Times New Roman"/>
              <a:cs typeface="Times New Roman"/>
            </a:rPr>
            <a:t> </a:t>
          </a: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для образовательных организаций всех субъектов Российской Федерации</a:t>
          </a:r>
          <a:endParaRPr/>
        </a:p>
      </dgm:t>
    </dgm:pt>
    <dgm:pt modelId="{CCCCE8D1-0A09-4088-9ADD-31AD0B284604}" type="par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9C531153-3C56-4C6C-BDD6-45C2951B8EBA}" type="sib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EBC1348-13BF-4630-AFF7-7061F29DD972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Региональным оператором проведения социально-психологического тестирования на территории Ставропольского края является </a:t>
          </a:r>
          <a:r>
            <a:rPr lang="ru-RU" sz="1600" b="1" i="0">
              <a:solidFill>
                <a:srgbClr val="C00000"/>
              </a:solidFill>
              <a:latin typeface="Times New Roman"/>
              <a:cs typeface="Times New Roman"/>
            </a:rPr>
            <a:t>ГБУ ДПО «Ставропольский краевой институт развития образования, повышения квалификации и переподготовки работников образования»</a:t>
          </a:r>
          <a:endParaRPr lang="ru-RU" sz="16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EB65ED0A-5131-47AC-B69D-C2719CE37281}" type="par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1B9F6D6C-4636-4876-ACE0-8BD4FA17448D}" type="sib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5408587-893D-434C-B729-D7633AFBBB48}" type="pres">
      <dgm:prSet presAssocID="{85E50C12-8ABF-47EC-AAFA-79D8A8B64177}" presName="rootnode" presStyleCnt="0">
        <dgm:presLayoutVars>
          <dgm:chMax val="0"/>
          <dgm:chPref val="0"/>
          <dgm:dir val="norm"/>
          <dgm:animLvl val="lvl"/>
        </dgm:presLayoutVars>
      </dgm:prSet>
      <dgm:spPr bwMode="auto"/>
    </dgm:pt>
    <dgm:pt modelId="{D8B60833-D488-4D74-92A3-A41487B950E5}" type="pres">
      <dgm:prSet presAssocID="{52D85D5C-2E6D-4448-84A0-1735D0B3A0D8}" presName="composite" presStyleCnt="0"/>
      <dgm:spPr bwMode="auto"/>
    </dgm:pt>
    <dgm:pt modelId="{54C3BB78-BD34-4661-819F-22F3928184A3}" type="pres">
      <dgm:prSet presAssocID="{52D85D5C-2E6D-4448-84A0-1735D0B3A0D8}" presName="LShape" presStyleLbl="alignNode1" presStyleIdx="0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6"/>
        </a:solidFill>
        <a:ln>
          <a:noFill/>
        </a:ln>
      </dgm:spPr>
    </dgm:pt>
    <dgm:pt modelId="{DA6FDC3A-69E8-4696-B177-B0511609DFD8}" type="pres">
      <dgm:prSet presAssocID="{52D85D5C-2E6D-4448-84A0-1735D0B3A0D8}" presName="ParentText" presStyleLbl="revTx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6810E308-F4E2-4028-9324-DC48A7392CAE}" type="pres">
      <dgm:prSet presAssocID="{52D85D5C-2E6D-4448-84A0-1735D0B3A0D8}" presName="Triangle" presStyleLbl="alignNode1" presStyleIdx="1" presStyleCnt="7"/>
      <dgm:spPr bwMode="auto"/>
    </dgm:pt>
    <dgm:pt modelId="{3237636D-2EA3-494A-92BB-9E9F347A9098}" type="pres">
      <dgm:prSet presAssocID="{C6199748-338C-4FD2-89ED-341E7DAA45E2}" presName="sibTrans" presStyleCnt="0"/>
      <dgm:spPr bwMode="auto"/>
    </dgm:pt>
    <dgm:pt modelId="{2076E7B6-34B6-4F6B-B7B7-4D60722E7957}" type="pres">
      <dgm:prSet presAssocID="{C6199748-338C-4FD2-89ED-341E7DAA45E2}" presName="space" presStyleCnt="0"/>
      <dgm:spPr bwMode="auto"/>
    </dgm:pt>
    <dgm:pt modelId="{EA8852C3-B970-4D67-83D7-9AAC3FE975E8}" type="pres">
      <dgm:prSet presAssocID="{291B089C-2BAD-406D-98EF-277CBE225EC4}" presName="composite" presStyleCnt="0"/>
      <dgm:spPr bwMode="auto"/>
    </dgm:pt>
    <dgm:pt modelId="{69FF37F6-D3EE-4DDD-B4D5-784EBAD5FE25}" type="pres">
      <dgm:prSet presAssocID="{291B089C-2BAD-406D-98EF-277CBE225EC4}" presName="LShape" presStyleLbl="alignNode1" presStyleIdx="2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2"/>
        </a:solidFill>
        <a:ln>
          <a:noFill/>
        </a:ln>
      </dgm:spPr>
    </dgm:pt>
    <dgm:pt modelId="{698C5704-5759-4B7F-89DD-1AAA9D32799D}" type="pres">
      <dgm:prSet presAssocID="{291B089C-2BAD-406D-98EF-277CBE225EC4}" presName="ParentText" presStyleLbl="revTx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8B814DEE-283E-43F3-953C-092D1D465818}" type="pres">
      <dgm:prSet presAssocID="{291B089C-2BAD-406D-98EF-277CBE225EC4}" presName="Triangle" presStyleLbl="alignNode1" presStyleIdx="3" presStyleCnt="7"/>
      <dgm:spPr bwMode="auto"/>
    </dgm:pt>
    <dgm:pt modelId="{FC494968-3BAE-48B5-B097-5BA425B8105D}" type="pres">
      <dgm:prSet presAssocID="{33C51F44-3745-4E04-A020-715212F66F76}" presName="sibTrans" presStyleCnt="0"/>
      <dgm:spPr bwMode="auto"/>
    </dgm:pt>
    <dgm:pt modelId="{B5DBF4E1-E886-4ACD-BE25-D0D416A92992}" type="pres">
      <dgm:prSet presAssocID="{33C51F44-3745-4E04-A020-715212F66F76}" presName="space" presStyleCnt="0"/>
      <dgm:spPr bwMode="auto"/>
    </dgm:pt>
    <dgm:pt modelId="{F4916551-3229-419B-9040-80F6A72C69FE}" type="pres">
      <dgm:prSet presAssocID="{F12628E8-E2DA-4CC0-8230-34D446C616A6}" presName="composite" presStyleCnt="0"/>
      <dgm:spPr bwMode="auto"/>
    </dgm:pt>
    <dgm:pt modelId="{85F10FE4-394A-42B4-8486-CBDE31394E51}" type="pres">
      <dgm:prSet presAssocID="{F12628E8-E2DA-4CC0-8230-34D446C616A6}" presName="LShape" presStyleLbl="alignNode1" presStyleIdx="4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5"/>
        </a:solidFill>
        <a:ln>
          <a:noFill/>
        </a:ln>
      </dgm:spPr>
    </dgm:pt>
    <dgm:pt modelId="{418CA0C9-8B2C-478B-A998-BC6B0924C2A1}" type="pres">
      <dgm:prSet custLinFactNeighborX="3515" custLinFactNeighborY="1505" custScaleX="109264" presAssocID="{F12628E8-E2DA-4CC0-8230-34D446C616A6}" presName="ParentText" presStyleLbl="revTx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95600382-DA08-436A-A08F-72DD5D73803E}" type="pres">
      <dgm:prSet presAssocID="{F12628E8-E2DA-4CC0-8230-34D446C616A6}" presName="Triangle" presStyleLbl="alignNode1" presStyleIdx="5" presStyleCnt="7"/>
      <dgm:spPr bwMode="auto"/>
    </dgm:pt>
    <dgm:pt modelId="{C2FCAAC3-E68D-4FC6-A0E0-D5749561B231}" type="pres">
      <dgm:prSet presAssocID="{9C531153-3C56-4C6C-BDD6-45C2951B8EBA}" presName="sibTrans" presStyleCnt="0"/>
      <dgm:spPr bwMode="auto"/>
    </dgm:pt>
    <dgm:pt modelId="{F3A01679-5621-4A55-BA1C-60116F0BE296}" type="pres">
      <dgm:prSet presAssocID="{9C531153-3C56-4C6C-BDD6-45C2951B8EBA}" presName="space" presStyleCnt="0"/>
      <dgm:spPr bwMode="auto"/>
    </dgm:pt>
    <dgm:pt modelId="{2CE01646-4595-47A1-8ED6-C2A9EEB4B26F}" type="pres">
      <dgm:prSet presAssocID="{3EBC1348-13BF-4630-AFF7-7061F29DD972}" presName="composite" presStyleCnt="0"/>
      <dgm:spPr bwMode="auto"/>
    </dgm:pt>
    <dgm:pt modelId="{D2508268-92AF-46D3-8E5C-3CDD28DE8ACD}" type="pres">
      <dgm:prSet presAssocID="{3EBC1348-13BF-4630-AFF7-7061F29DD972}" presName="LShape" presStyleLbl="alignNode1" presStyleIdx="6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3"/>
        </a:solidFill>
        <a:ln>
          <a:noFill/>
        </a:ln>
      </dgm:spPr>
    </dgm:pt>
    <dgm:pt modelId="{016B9621-8165-4B73-A3A1-15E984EBCA78}" type="pres">
      <dgm:prSet presAssocID="{3EBC1348-13BF-4630-AFF7-7061F29DD972}" presName="ParentText" presStyleLbl="revTx" presStyleIdx="3" presStyleCnt="4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5A746303-57C7-49FB-85FA-0E4CE2F33B31}" type="presOf" srcId="{3EBC1348-13BF-4630-AFF7-7061F29DD972}" destId="{016B9621-8165-4B73-A3A1-15E984EBCA78}" srcOrd="0" destOrd="0" presId="urn:microsoft.com/office/officeart/2009/3/layout/StepUpProcess"/>
    <dgm:cxn modelId="{BA478408-834C-4C1C-A06B-1F3E575AD46F}" type="presOf" srcId="{F12628E8-E2DA-4CC0-8230-34D446C616A6}" destId="{418CA0C9-8B2C-478B-A998-BC6B0924C2A1}" srcOrd="0" destOrd="0" presId="urn:microsoft.com/office/officeart/2009/3/layout/StepUpProcess"/>
    <dgm:cxn modelId="{57577C1D-9496-4E2D-BAD6-0A0268556B40}" srcId="{85E50C12-8ABF-47EC-AAFA-79D8A8B64177}" destId="{F12628E8-E2DA-4CC0-8230-34D446C616A6}" srcOrd="2" destOrd="0" parTransId="{CCCCE8D1-0A09-4088-9ADD-31AD0B284604}" sibTransId="{9C531153-3C56-4C6C-BDD6-45C2951B8EBA}"/>
    <dgm:cxn modelId="{1AF0CB23-AA72-43A2-952B-2C62DE76CFE2}" type="presOf" srcId="{85E50C12-8ABF-47EC-AAFA-79D8A8B64177}" destId="{F5408587-893D-434C-B729-D7633AFBBB48}" srcOrd="0" destOrd="0" presId="urn:microsoft.com/office/officeart/2009/3/layout/StepUpProcess"/>
    <dgm:cxn modelId="{A03FF52F-0539-46A6-8CFE-7664742FB294}" type="presOf" srcId="{291B089C-2BAD-406D-98EF-277CBE225EC4}" destId="{698C5704-5759-4B7F-89DD-1AAA9D32799D}" srcOrd="0" destOrd="0" presId="urn:microsoft.com/office/officeart/2009/3/layout/StepUpProcess"/>
    <dgm:cxn modelId="{F158C983-565D-45D0-B70A-96FB3FCF6287}" srcId="{85E50C12-8ABF-47EC-AAFA-79D8A8B64177}" destId="{3EBC1348-13BF-4630-AFF7-7061F29DD972}" srcOrd="3" destOrd="0" parTransId="{EB65ED0A-5131-47AC-B69D-C2719CE37281}" sibTransId="{1B9F6D6C-4636-4876-ACE0-8BD4FA17448D}"/>
    <dgm:cxn modelId="{F9B365B9-4BCB-449F-9548-00BE29AB4B66}" srcId="{85E50C12-8ABF-47EC-AAFA-79D8A8B64177}" destId="{52D85D5C-2E6D-4448-84A0-1735D0B3A0D8}" srcOrd="0" destOrd="0" parTransId="{23403AEF-FC99-4976-A370-E4748E5E60C8}" sibTransId="{C6199748-338C-4FD2-89ED-341E7DAA45E2}"/>
    <dgm:cxn modelId="{8EB541E7-FD40-4386-ACC4-4EBF3976EFE9}" type="presOf" srcId="{52D85D5C-2E6D-4448-84A0-1735D0B3A0D8}" destId="{DA6FDC3A-69E8-4696-B177-B0511609DFD8}" srcOrd="0" destOrd="0" presId="urn:microsoft.com/office/officeart/2009/3/layout/StepUpProcess"/>
    <dgm:cxn modelId="{B493F7F5-7872-48F7-8967-466CA821B194}" srcId="{85E50C12-8ABF-47EC-AAFA-79D8A8B64177}" destId="{291B089C-2BAD-406D-98EF-277CBE225EC4}" srcOrd="1" destOrd="0" parTransId="{71E3A052-50CE-4B2F-B60F-76E5936205B5}" sibTransId="{33C51F44-3745-4E04-A020-715212F66F76}"/>
    <dgm:cxn modelId="{6128FC14-033A-413D-A588-96D7CB1496F1}" type="presParOf" srcId="{F5408587-893D-434C-B729-D7633AFBBB48}" destId="{D8B60833-D488-4D74-92A3-A41487B950E5}" srcOrd="0" destOrd="0" presId="urn:microsoft.com/office/officeart/2009/3/layout/StepUpProcess"/>
    <dgm:cxn modelId="{EB2605E4-D668-4D81-AA1B-B7F27AF7D7F7}" type="presParOf" srcId="{D8B60833-D488-4D74-92A3-A41487B950E5}" destId="{54C3BB78-BD34-4661-819F-22F3928184A3}" srcOrd="0" destOrd="0" presId="urn:microsoft.com/office/officeart/2009/3/layout/StepUpProcess"/>
    <dgm:cxn modelId="{F8C7C208-F1D9-421B-A96B-8B392D55D776}" type="presParOf" srcId="{D8B60833-D488-4D74-92A3-A41487B950E5}" destId="{DA6FDC3A-69E8-4696-B177-B0511609DFD8}" srcOrd="1" destOrd="0" presId="urn:microsoft.com/office/officeart/2009/3/layout/StepUpProcess"/>
    <dgm:cxn modelId="{09A3DA2B-50C3-4DFF-8299-93C9FBB977B0}" type="presParOf" srcId="{D8B60833-D488-4D74-92A3-A41487B950E5}" destId="{6810E308-F4E2-4028-9324-DC48A7392CAE}" srcOrd="2" destOrd="0" presId="urn:microsoft.com/office/officeart/2009/3/layout/StepUpProcess"/>
    <dgm:cxn modelId="{0BAC3F30-2312-41CE-A012-06F9DCAAB09B}" type="presParOf" srcId="{F5408587-893D-434C-B729-D7633AFBBB48}" destId="{3237636D-2EA3-494A-92BB-9E9F347A9098}" srcOrd="1" destOrd="0" presId="urn:microsoft.com/office/officeart/2009/3/layout/StepUpProcess"/>
    <dgm:cxn modelId="{E75ED8AE-2171-4AB0-9AC2-24A71B29F607}" type="presParOf" srcId="{3237636D-2EA3-494A-92BB-9E9F347A9098}" destId="{2076E7B6-34B6-4F6B-B7B7-4D60722E7957}" srcOrd="0" destOrd="0" presId="urn:microsoft.com/office/officeart/2009/3/layout/StepUpProcess"/>
    <dgm:cxn modelId="{05673A64-0A3B-477D-BE44-547E0963EB36}" type="presParOf" srcId="{F5408587-893D-434C-B729-D7633AFBBB48}" destId="{EA8852C3-B970-4D67-83D7-9AAC3FE975E8}" srcOrd="2" destOrd="0" presId="urn:microsoft.com/office/officeart/2009/3/layout/StepUpProcess"/>
    <dgm:cxn modelId="{E8B70A05-63FE-459F-8ED2-0CD21134A4B7}" type="presParOf" srcId="{EA8852C3-B970-4D67-83D7-9AAC3FE975E8}" destId="{69FF37F6-D3EE-4DDD-B4D5-784EBAD5FE25}" srcOrd="0" destOrd="0" presId="urn:microsoft.com/office/officeart/2009/3/layout/StepUpProcess"/>
    <dgm:cxn modelId="{20203B88-6E4A-47AA-AE67-91E6565AA99B}" type="presParOf" srcId="{EA8852C3-B970-4D67-83D7-9AAC3FE975E8}" destId="{698C5704-5759-4B7F-89DD-1AAA9D32799D}" srcOrd="1" destOrd="0" presId="urn:microsoft.com/office/officeart/2009/3/layout/StepUpProcess"/>
    <dgm:cxn modelId="{68FE09EF-9003-452B-B993-B7E1B9BFFC90}" type="presParOf" srcId="{EA8852C3-B970-4D67-83D7-9AAC3FE975E8}" destId="{8B814DEE-283E-43F3-953C-092D1D465818}" srcOrd="2" destOrd="0" presId="urn:microsoft.com/office/officeart/2009/3/layout/StepUpProcess"/>
    <dgm:cxn modelId="{70B17AF8-1C64-4FF1-9F27-8338F8F9CAF9}" type="presParOf" srcId="{F5408587-893D-434C-B729-D7633AFBBB48}" destId="{FC494968-3BAE-48B5-B097-5BA425B8105D}" srcOrd="3" destOrd="0" presId="urn:microsoft.com/office/officeart/2009/3/layout/StepUpProcess"/>
    <dgm:cxn modelId="{71D46E97-AC85-4DB5-A3A1-DFB16DB53285}" type="presParOf" srcId="{FC494968-3BAE-48B5-B097-5BA425B8105D}" destId="{B5DBF4E1-E886-4ACD-BE25-D0D416A92992}" srcOrd="0" destOrd="0" presId="urn:microsoft.com/office/officeart/2009/3/layout/StepUpProcess"/>
    <dgm:cxn modelId="{0885D8C2-B9C0-4765-A9E4-72E860015218}" type="presParOf" srcId="{F5408587-893D-434C-B729-D7633AFBBB48}" destId="{F4916551-3229-419B-9040-80F6A72C69FE}" srcOrd="4" destOrd="0" presId="urn:microsoft.com/office/officeart/2009/3/layout/StepUpProcess"/>
    <dgm:cxn modelId="{4A9F94FF-DEA8-4B49-82B7-83B32EB40B2C}" type="presParOf" srcId="{F4916551-3229-419B-9040-80F6A72C69FE}" destId="{85F10FE4-394A-42B4-8486-CBDE31394E51}" srcOrd="0" destOrd="0" presId="urn:microsoft.com/office/officeart/2009/3/layout/StepUpProcess"/>
    <dgm:cxn modelId="{154F393E-1FC3-4A86-84FB-06FD72CA9277}" type="presParOf" srcId="{F4916551-3229-419B-9040-80F6A72C69FE}" destId="{418CA0C9-8B2C-478B-A998-BC6B0924C2A1}" srcOrd="1" destOrd="0" presId="urn:microsoft.com/office/officeart/2009/3/layout/StepUpProcess"/>
    <dgm:cxn modelId="{36E6F957-FAA5-4E10-BE3F-93059C5D40CE}" type="presParOf" srcId="{F4916551-3229-419B-9040-80F6A72C69FE}" destId="{95600382-DA08-436A-A08F-72DD5D73803E}" srcOrd="2" destOrd="0" presId="urn:microsoft.com/office/officeart/2009/3/layout/StepUpProcess"/>
    <dgm:cxn modelId="{2540B8B0-722D-4CF1-A76C-8C763351B872}" type="presParOf" srcId="{F5408587-893D-434C-B729-D7633AFBBB48}" destId="{C2FCAAC3-E68D-4FC6-A0E0-D5749561B231}" srcOrd="5" destOrd="0" presId="urn:microsoft.com/office/officeart/2009/3/layout/StepUpProcess"/>
    <dgm:cxn modelId="{AFD70D95-0951-4138-9370-549CB19B9348}" type="presParOf" srcId="{C2FCAAC3-E68D-4FC6-A0E0-D5749561B231}" destId="{F3A01679-5621-4A55-BA1C-60116F0BE296}" srcOrd="0" destOrd="0" presId="urn:microsoft.com/office/officeart/2009/3/layout/StepUpProcess"/>
    <dgm:cxn modelId="{6159E244-2E99-4D04-95CA-33D4CBDE35B1}" type="presParOf" srcId="{F5408587-893D-434C-B729-D7633AFBBB48}" destId="{2CE01646-4595-47A1-8ED6-C2A9EEB4B26F}" srcOrd="6" destOrd="0" presId="urn:microsoft.com/office/officeart/2009/3/layout/StepUpProcess"/>
    <dgm:cxn modelId="{D508F325-77E4-4B87-A2F6-9390E68B1849}" type="presParOf" srcId="{2CE01646-4595-47A1-8ED6-C2A9EEB4B26F}" destId="{D2508268-92AF-46D3-8E5C-3CDD28DE8ACD}" srcOrd="0" destOrd="0" presId="urn:microsoft.com/office/officeart/2009/3/layout/StepUpProcess"/>
    <dgm:cxn modelId="{C21E32DD-3670-4D56-85A2-E8DB988C2B3B}" type="presParOf" srcId="{2CE01646-4595-47A1-8ED6-C2A9EEB4B26F}" destId="{016B9621-8165-4B73-A3A1-15E984EBCA7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5E50C12-8ABF-47EC-AAFA-79D8A8B641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52D85D5C-2E6D-4448-84A0-1735D0B3A0D8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1. Определяют ответственных специалистов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за проведение тестирования (координатора, технического специалиста, педагога-психолога)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23403AEF-FC99-4976-A370-E4748E5E60C8}" type="par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C6199748-338C-4FD2-89ED-341E7DAA45E2}" type="sib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291B089C-2BAD-406D-98EF-277CBE225EC4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2.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01 сентября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по 01 октября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проводят информационно-разъяснительную кампанию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с родителями или иными законными представителями обучающихся и мотивационную работу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с обучающимися</a:t>
          </a:r>
          <a:endParaRPr sz="1400">
            <a:latin typeface="Times New Roman"/>
            <a:cs typeface="Times New Roman"/>
          </a:endParaRPr>
        </a:p>
      </dgm:t>
    </dgm:pt>
    <dgm:pt modelId="{71E3A052-50CE-4B2F-B60F-76E5936205B5}" type="par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3C51F44-3745-4E04-A020-715212F66F76}" type="sib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12628E8-E2DA-4CC0-8230-34D446C616A6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3. До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15 сентября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организуют работу по сбору сведений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 добровольном информированном согласии или отказе на проведение СПТ</a:t>
          </a:r>
          <a:endParaRPr sz="1400"/>
        </a:p>
      </dgm:t>
    </dgm:pt>
    <dgm:pt modelId="{CCCCE8D1-0A09-4088-9ADD-31AD0B284604}" type="par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9C531153-3C56-4C6C-BDD6-45C2951B8EBA}" type="sib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EBC1348-13BF-4630-AFF7-7061F29DD972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4. В период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с 15 сентября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по 15 октября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 проводят тестирование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EB65ED0A-5131-47AC-B69D-C2719CE37281}" type="par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1B9F6D6C-4636-4876-ACE0-8BD4FA17448D}" type="sib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5408587-893D-434C-B729-D7633AFBBB48}" type="pres">
      <dgm:prSet presAssocID="{85E50C12-8ABF-47EC-AAFA-79D8A8B64177}" presName="rootnode" presStyleCnt="0">
        <dgm:presLayoutVars>
          <dgm:chMax val="0"/>
          <dgm:chPref val="0"/>
          <dgm:dir val="norm"/>
          <dgm:animLvl val="lvl"/>
        </dgm:presLayoutVars>
      </dgm:prSet>
      <dgm:spPr bwMode="auto"/>
    </dgm:pt>
    <dgm:pt modelId="{D8B60833-D488-4D74-92A3-A41487B950E5}" type="pres">
      <dgm:prSet presAssocID="{52D85D5C-2E6D-4448-84A0-1735D0B3A0D8}" presName="composite" presStyleCnt="0"/>
      <dgm:spPr bwMode="auto"/>
    </dgm:pt>
    <dgm:pt modelId="{54C3BB78-BD34-4661-819F-22F3928184A3}" type="pres">
      <dgm:prSet custLinFactNeighborX="-13273" presAssocID="{52D85D5C-2E6D-4448-84A0-1735D0B3A0D8}" presName="LShape" presStyleLbl="alignNode1" presStyleIdx="0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6"/>
        </a:solidFill>
        <a:ln>
          <a:noFill/>
        </a:ln>
      </dgm:spPr>
    </dgm:pt>
    <dgm:pt modelId="{DA6FDC3A-69E8-4696-B177-B0511609DFD8}" type="pres">
      <dgm:prSet custLinFactNeighborX="-13572" presAssocID="{52D85D5C-2E6D-4448-84A0-1735D0B3A0D8}" presName="ParentText" presStyleLbl="revTx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6810E308-F4E2-4028-9324-DC48A7392CAE}" type="pres">
      <dgm:prSet presAssocID="{52D85D5C-2E6D-4448-84A0-1735D0B3A0D8}" presName="Triangle" presStyleLbl="alignNode1" presStyleIdx="1" presStyleCnt="7"/>
      <dgm:spPr bwMode="auto"/>
    </dgm:pt>
    <dgm:pt modelId="{3237636D-2EA3-494A-92BB-9E9F347A9098}" type="pres">
      <dgm:prSet presAssocID="{C6199748-338C-4FD2-89ED-341E7DAA45E2}" presName="sibTrans" presStyleCnt="0"/>
      <dgm:spPr bwMode="auto"/>
    </dgm:pt>
    <dgm:pt modelId="{2076E7B6-34B6-4F6B-B7B7-4D60722E7957}" type="pres">
      <dgm:prSet presAssocID="{C6199748-338C-4FD2-89ED-341E7DAA45E2}" presName="space" presStyleCnt="0"/>
      <dgm:spPr bwMode="auto"/>
    </dgm:pt>
    <dgm:pt modelId="{EA8852C3-B970-4D67-83D7-9AAC3FE975E8}" type="pres">
      <dgm:prSet presAssocID="{291B089C-2BAD-406D-98EF-277CBE225EC4}" presName="composite" presStyleCnt="0"/>
      <dgm:spPr bwMode="auto"/>
    </dgm:pt>
    <dgm:pt modelId="{69FF37F6-D3EE-4DDD-B4D5-784EBAD5FE25}" type="pres">
      <dgm:prSet custLinFactNeighborX="-11231" presAssocID="{291B089C-2BAD-406D-98EF-277CBE225EC4}" presName="LShape" presStyleLbl="alignNode1" presStyleIdx="2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2"/>
        </a:solidFill>
        <a:ln>
          <a:noFill/>
        </a:ln>
      </dgm:spPr>
    </dgm:pt>
    <dgm:pt modelId="{698C5704-5759-4B7F-89DD-1AAA9D32799D}" type="pres">
      <dgm:prSet custLinFactNeighborX="-9048" custScaleX="113288" presAssocID="{291B089C-2BAD-406D-98EF-277CBE225EC4}" presName="ParentText" presStyleLbl="revTx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8B814DEE-283E-43F3-953C-092D1D465818}" type="pres">
      <dgm:prSet presAssocID="{291B089C-2BAD-406D-98EF-277CBE225EC4}" presName="Triangle" presStyleLbl="alignNode1" presStyleIdx="3" presStyleCnt="7"/>
      <dgm:spPr bwMode="auto"/>
    </dgm:pt>
    <dgm:pt modelId="{FC494968-3BAE-48B5-B097-5BA425B8105D}" type="pres">
      <dgm:prSet presAssocID="{33C51F44-3745-4E04-A020-715212F66F76}" presName="sibTrans" presStyleCnt="0"/>
      <dgm:spPr bwMode="auto"/>
    </dgm:pt>
    <dgm:pt modelId="{B5DBF4E1-E886-4ACD-BE25-D0D416A92992}" type="pres">
      <dgm:prSet presAssocID="{33C51F44-3745-4E04-A020-715212F66F76}" presName="space" presStyleCnt="0"/>
      <dgm:spPr bwMode="auto"/>
    </dgm:pt>
    <dgm:pt modelId="{F4916551-3229-419B-9040-80F6A72C69FE}" type="pres">
      <dgm:prSet presAssocID="{F12628E8-E2DA-4CC0-8230-34D446C616A6}" presName="composite" presStyleCnt="0"/>
      <dgm:spPr bwMode="auto"/>
    </dgm:pt>
    <dgm:pt modelId="{85F10FE4-394A-42B4-8486-CBDE31394E51}" type="pres">
      <dgm:prSet presAssocID="{F12628E8-E2DA-4CC0-8230-34D446C616A6}" presName="LShape" presStyleLbl="alignNode1" presStyleIdx="4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5"/>
        </a:solidFill>
        <a:ln>
          <a:noFill/>
        </a:ln>
      </dgm:spPr>
    </dgm:pt>
    <dgm:pt modelId="{418CA0C9-8B2C-478B-A998-BC6B0924C2A1}" type="pres">
      <dgm:prSet custLinFactNeighborX="4646" custLinFactNeighborY="1505" custScaleX="109264" presAssocID="{F12628E8-E2DA-4CC0-8230-34D446C616A6}" presName="ParentText" presStyleLbl="revTx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95600382-DA08-436A-A08F-72DD5D73803E}" type="pres">
      <dgm:prSet custLinFactNeighborX="89925" presAssocID="{F12628E8-E2DA-4CC0-8230-34D446C616A6}" presName="Triangle" presStyleLbl="alignNode1" presStyleIdx="5" presStyleCnt="7"/>
      <dgm:spPr bwMode="auto"/>
    </dgm:pt>
    <dgm:pt modelId="{C2FCAAC3-E68D-4FC6-A0E0-D5749561B231}" type="pres">
      <dgm:prSet presAssocID="{9C531153-3C56-4C6C-BDD6-45C2951B8EBA}" presName="sibTrans" presStyleCnt="0"/>
      <dgm:spPr bwMode="auto"/>
    </dgm:pt>
    <dgm:pt modelId="{F3A01679-5621-4A55-BA1C-60116F0BE296}" type="pres">
      <dgm:prSet presAssocID="{9C531153-3C56-4C6C-BDD6-45C2951B8EBA}" presName="space" presStyleCnt="0"/>
      <dgm:spPr bwMode="auto"/>
    </dgm:pt>
    <dgm:pt modelId="{2CE01646-4595-47A1-8ED6-C2A9EEB4B26F}" type="pres">
      <dgm:prSet presAssocID="{3EBC1348-13BF-4630-AFF7-7061F29DD972}" presName="composite" presStyleCnt="0"/>
      <dgm:spPr bwMode="auto"/>
    </dgm:pt>
    <dgm:pt modelId="{D2508268-92AF-46D3-8E5C-3CDD28DE8ACD}" type="pres">
      <dgm:prSet custLinFactNeighborX="9189" presAssocID="{3EBC1348-13BF-4630-AFF7-7061F29DD972}" presName="LShape" presStyleLbl="alignNode1" presStyleIdx="6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3"/>
        </a:solidFill>
        <a:ln>
          <a:noFill/>
        </a:ln>
      </dgm:spPr>
    </dgm:pt>
    <dgm:pt modelId="{016B9621-8165-4B73-A3A1-15E984EBCA78}" type="pres">
      <dgm:prSet custLinFactNeighborX="9048" presAssocID="{3EBC1348-13BF-4630-AFF7-7061F29DD972}" presName="ParentText" presStyleLbl="revTx" presStyleIdx="3" presStyleCnt="4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5A746303-57C7-49FB-85FA-0E4CE2F33B31}" type="presOf" srcId="{3EBC1348-13BF-4630-AFF7-7061F29DD972}" destId="{016B9621-8165-4B73-A3A1-15E984EBCA78}" srcOrd="0" destOrd="0" presId="urn:microsoft.com/office/officeart/2009/3/layout/StepUpProcess"/>
    <dgm:cxn modelId="{BA478408-834C-4C1C-A06B-1F3E575AD46F}" type="presOf" srcId="{F12628E8-E2DA-4CC0-8230-34D446C616A6}" destId="{418CA0C9-8B2C-478B-A998-BC6B0924C2A1}" srcOrd="0" destOrd="0" presId="urn:microsoft.com/office/officeart/2009/3/layout/StepUpProcess"/>
    <dgm:cxn modelId="{57577C1D-9496-4E2D-BAD6-0A0268556B40}" srcId="{85E50C12-8ABF-47EC-AAFA-79D8A8B64177}" destId="{F12628E8-E2DA-4CC0-8230-34D446C616A6}" srcOrd="2" destOrd="0" parTransId="{CCCCE8D1-0A09-4088-9ADD-31AD0B284604}" sibTransId="{9C531153-3C56-4C6C-BDD6-45C2951B8EBA}"/>
    <dgm:cxn modelId="{1AF0CB23-AA72-43A2-952B-2C62DE76CFE2}" type="presOf" srcId="{85E50C12-8ABF-47EC-AAFA-79D8A8B64177}" destId="{F5408587-893D-434C-B729-D7633AFBBB48}" srcOrd="0" destOrd="0" presId="urn:microsoft.com/office/officeart/2009/3/layout/StepUpProcess"/>
    <dgm:cxn modelId="{A03FF52F-0539-46A6-8CFE-7664742FB294}" type="presOf" srcId="{291B089C-2BAD-406D-98EF-277CBE225EC4}" destId="{698C5704-5759-4B7F-89DD-1AAA9D32799D}" srcOrd="0" destOrd="0" presId="urn:microsoft.com/office/officeart/2009/3/layout/StepUpProcess"/>
    <dgm:cxn modelId="{F158C983-565D-45D0-B70A-96FB3FCF6287}" srcId="{85E50C12-8ABF-47EC-AAFA-79D8A8B64177}" destId="{3EBC1348-13BF-4630-AFF7-7061F29DD972}" srcOrd="3" destOrd="0" parTransId="{EB65ED0A-5131-47AC-B69D-C2719CE37281}" sibTransId="{1B9F6D6C-4636-4876-ACE0-8BD4FA17448D}"/>
    <dgm:cxn modelId="{F9B365B9-4BCB-449F-9548-00BE29AB4B66}" srcId="{85E50C12-8ABF-47EC-AAFA-79D8A8B64177}" destId="{52D85D5C-2E6D-4448-84A0-1735D0B3A0D8}" srcOrd="0" destOrd="0" parTransId="{23403AEF-FC99-4976-A370-E4748E5E60C8}" sibTransId="{C6199748-338C-4FD2-89ED-341E7DAA45E2}"/>
    <dgm:cxn modelId="{8EB541E7-FD40-4386-ACC4-4EBF3976EFE9}" type="presOf" srcId="{52D85D5C-2E6D-4448-84A0-1735D0B3A0D8}" destId="{DA6FDC3A-69E8-4696-B177-B0511609DFD8}" srcOrd="0" destOrd="0" presId="urn:microsoft.com/office/officeart/2009/3/layout/StepUpProcess"/>
    <dgm:cxn modelId="{B493F7F5-7872-48F7-8967-466CA821B194}" srcId="{85E50C12-8ABF-47EC-AAFA-79D8A8B64177}" destId="{291B089C-2BAD-406D-98EF-277CBE225EC4}" srcOrd="1" destOrd="0" parTransId="{71E3A052-50CE-4B2F-B60F-76E5936205B5}" sibTransId="{33C51F44-3745-4E04-A020-715212F66F76}"/>
    <dgm:cxn modelId="{6128FC14-033A-413D-A588-96D7CB1496F1}" type="presParOf" srcId="{F5408587-893D-434C-B729-D7633AFBBB48}" destId="{D8B60833-D488-4D74-92A3-A41487B950E5}" srcOrd="0" destOrd="0" presId="urn:microsoft.com/office/officeart/2009/3/layout/StepUpProcess"/>
    <dgm:cxn modelId="{EB2605E4-D668-4D81-AA1B-B7F27AF7D7F7}" type="presParOf" srcId="{D8B60833-D488-4D74-92A3-A41487B950E5}" destId="{54C3BB78-BD34-4661-819F-22F3928184A3}" srcOrd="0" destOrd="0" presId="urn:microsoft.com/office/officeart/2009/3/layout/StepUpProcess"/>
    <dgm:cxn modelId="{F8C7C208-F1D9-421B-A96B-8B392D55D776}" type="presParOf" srcId="{D8B60833-D488-4D74-92A3-A41487B950E5}" destId="{DA6FDC3A-69E8-4696-B177-B0511609DFD8}" srcOrd="1" destOrd="0" presId="urn:microsoft.com/office/officeart/2009/3/layout/StepUpProcess"/>
    <dgm:cxn modelId="{09A3DA2B-50C3-4DFF-8299-93C9FBB977B0}" type="presParOf" srcId="{D8B60833-D488-4D74-92A3-A41487B950E5}" destId="{6810E308-F4E2-4028-9324-DC48A7392CAE}" srcOrd="2" destOrd="0" presId="urn:microsoft.com/office/officeart/2009/3/layout/StepUpProcess"/>
    <dgm:cxn modelId="{0BAC3F30-2312-41CE-A012-06F9DCAAB09B}" type="presParOf" srcId="{F5408587-893D-434C-B729-D7633AFBBB48}" destId="{3237636D-2EA3-494A-92BB-9E9F347A9098}" srcOrd="1" destOrd="0" presId="urn:microsoft.com/office/officeart/2009/3/layout/StepUpProcess"/>
    <dgm:cxn modelId="{E75ED8AE-2171-4AB0-9AC2-24A71B29F607}" type="presParOf" srcId="{3237636D-2EA3-494A-92BB-9E9F347A9098}" destId="{2076E7B6-34B6-4F6B-B7B7-4D60722E7957}" srcOrd="0" destOrd="0" presId="urn:microsoft.com/office/officeart/2009/3/layout/StepUpProcess"/>
    <dgm:cxn modelId="{05673A64-0A3B-477D-BE44-547E0963EB36}" type="presParOf" srcId="{F5408587-893D-434C-B729-D7633AFBBB48}" destId="{EA8852C3-B970-4D67-83D7-9AAC3FE975E8}" srcOrd="2" destOrd="0" presId="urn:microsoft.com/office/officeart/2009/3/layout/StepUpProcess"/>
    <dgm:cxn modelId="{E8B70A05-63FE-459F-8ED2-0CD21134A4B7}" type="presParOf" srcId="{EA8852C3-B970-4D67-83D7-9AAC3FE975E8}" destId="{69FF37F6-D3EE-4DDD-B4D5-784EBAD5FE25}" srcOrd="0" destOrd="0" presId="urn:microsoft.com/office/officeart/2009/3/layout/StepUpProcess"/>
    <dgm:cxn modelId="{20203B88-6E4A-47AA-AE67-91E6565AA99B}" type="presParOf" srcId="{EA8852C3-B970-4D67-83D7-9AAC3FE975E8}" destId="{698C5704-5759-4B7F-89DD-1AAA9D32799D}" srcOrd="1" destOrd="0" presId="urn:microsoft.com/office/officeart/2009/3/layout/StepUpProcess"/>
    <dgm:cxn modelId="{68FE09EF-9003-452B-B993-B7E1B9BFFC90}" type="presParOf" srcId="{EA8852C3-B970-4D67-83D7-9AAC3FE975E8}" destId="{8B814DEE-283E-43F3-953C-092D1D465818}" srcOrd="2" destOrd="0" presId="urn:microsoft.com/office/officeart/2009/3/layout/StepUpProcess"/>
    <dgm:cxn modelId="{70B17AF8-1C64-4FF1-9F27-8338F8F9CAF9}" type="presParOf" srcId="{F5408587-893D-434C-B729-D7633AFBBB48}" destId="{FC494968-3BAE-48B5-B097-5BA425B8105D}" srcOrd="3" destOrd="0" presId="urn:microsoft.com/office/officeart/2009/3/layout/StepUpProcess"/>
    <dgm:cxn modelId="{71D46E97-AC85-4DB5-A3A1-DFB16DB53285}" type="presParOf" srcId="{FC494968-3BAE-48B5-B097-5BA425B8105D}" destId="{B5DBF4E1-E886-4ACD-BE25-D0D416A92992}" srcOrd="0" destOrd="0" presId="urn:microsoft.com/office/officeart/2009/3/layout/StepUpProcess"/>
    <dgm:cxn modelId="{0885D8C2-B9C0-4765-A9E4-72E860015218}" type="presParOf" srcId="{F5408587-893D-434C-B729-D7633AFBBB48}" destId="{F4916551-3229-419B-9040-80F6A72C69FE}" srcOrd="4" destOrd="0" presId="urn:microsoft.com/office/officeart/2009/3/layout/StepUpProcess"/>
    <dgm:cxn modelId="{4A9F94FF-DEA8-4B49-82B7-83B32EB40B2C}" type="presParOf" srcId="{F4916551-3229-419B-9040-80F6A72C69FE}" destId="{85F10FE4-394A-42B4-8486-CBDE31394E51}" srcOrd="0" destOrd="0" presId="urn:microsoft.com/office/officeart/2009/3/layout/StepUpProcess"/>
    <dgm:cxn modelId="{154F393E-1FC3-4A86-84FB-06FD72CA9277}" type="presParOf" srcId="{F4916551-3229-419B-9040-80F6A72C69FE}" destId="{418CA0C9-8B2C-478B-A998-BC6B0924C2A1}" srcOrd="1" destOrd="0" presId="urn:microsoft.com/office/officeart/2009/3/layout/StepUpProcess"/>
    <dgm:cxn modelId="{36E6F957-FAA5-4E10-BE3F-93059C5D40CE}" type="presParOf" srcId="{F4916551-3229-419B-9040-80F6A72C69FE}" destId="{95600382-DA08-436A-A08F-72DD5D73803E}" srcOrd="2" destOrd="0" presId="urn:microsoft.com/office/officeart/2009/3/layout/StepUpProcess"/>
    <dgm:cxn modelId="{2540B8B0-722D-4CF1-A76C-8C763351B872}" type="presParOf" srcId="{F5408587-893D-434C-B729-D7633AFBBB48}" destId="{C2FCAAC3-E68D-4FC6-A0E0-D5749561B231}" srcOrd="5" destOrd="0" presId="urn:microsoft.com/office/officeart/2009/3/layout/StepUpProcess"/>
    <dgm:cxn modelId="{AFD70D95-0951-4138-9370-549CB19B9348}" type="presParOf" srcId="{C2FCAAC3-E68D-4FC6-A0E0-D5749561B231}" destId="{F3A01679-5621-4A55-BA1C-60116F0BE296}" srcOrd="0" destOrd="0" presId="urn:microsoft.com/office/officeart/2009/3/layout/StepUpProcess"/>
    <dgm:cxn modelId="{6159E244-2E99-4D04-95CA-33D4CBDE35B1}" type="presParOf" srcId="{F5408587-893D-434C-B729-D7633AFBBB48}" destId="{2CE01646-4595-47A1-8ED6-C2A9EEB4B26F}" srcOrd="6" destOrd="0" presId="urn:microsoft.com/office/officeart/2009/3/layout/StepUpProcess"/>
    <dgm:cxn modelId="{D508F325-77E4-4B87-A2F6-9390E68B1849}" type="presParOf" srcId="{2CE01646-4595-47A1-8ED6-C2A9EEB4B26F}" destId="{D2508268-92AF-46D3-8E5C-3CDD28DE8ACD}" srcOrd="0" destOrd="0" presId="urn:microsoft.com/office/officeart/2009/3/layout/StepUpProcess"/>
    <dgm:cxn modelId="{C21E32DD-3670-4D56-85A2-E8DB988C2B3B}" type="presParOf" srcId="{2CE01646-4595-47A1-8ED6-C2A9EEB4B26F}" destId="{016B9621-8165-4B73-A3A1-15E984EBCA7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5E50C12-8ABF-47EC-AAFA-79D8A8B641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52D85D5C-2E6D-4448-84A0-1735D0B3A0D8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5. В период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до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01 декабря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утверждают списки обучающихся, давших добровольное информированное согласие для прохождения медицинских осмотров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23403AEF-FC99-4976-A370-E4748E5E60C8}" type="par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C6199748-338C-4FD2-89ED-341E7DAA45E2}" type="sibTrans" cxnId="{F9B365B9-4BCB-449F-9548-00BE29AB4B66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291B089C-2BAD-406D-98EF-277CBE225EC4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6.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До 15 декабря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направляют в медицинскую организацию списки обучающихся, давших добровольное информированное согласие для прохождения медицинских осмотров</a:t>
          </a:r>
          <a:endParaRPr sz="1400">
            <a:latin typeface="Times New Roman"/>
            <a:cs typeface="Times New Roman"/>
          </a:endParaRPr>
        </a:p>
      </dgm:t>
    </dgm:pt>
    <dgm:pt modelId="{71E3A052-50CE-4B2F-B60F-76E5936205B5}" type="par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3C51F44-3745-4E04-A020-715212F66F76}" type="sibTrans" cxnId="{B493F7F5-7872-48F7-8967-466CA821B194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12628E8-E2DA-4CC0-8230-34D446C616A6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7.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января по май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осуществляют координацию проведения в образовательных организациях медицинских осмотров обучающихся в соответствии с календарным планом, утвержденным медицинской организацией</a:t>
          </a:r>
          <a:endParaRPr sz="1400"/>
        </a:p>
      </dgm:t>
    </dgm:pt>
    <dgm:pt modelId="{CCCCE8D1-0A09-4088-9ADD-31AD0B284604}" type="par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9C531153-3C56-4C6C-BDD6-45C2951B8EBA}" type="sibTrans" cxnId="{57577C1D-9496-4E2D-BAD6-0A0268556B40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3EBC1348-13BF-4630-AFF7-7061F29DD972}">
      <dgm:prSet phldrT="[Текст]" custT="1"/>
      <dgm:spPr bwMode="auto"/>
      <dgm:t>
        <a:bodyPr vert="horz" anchor="t"/>
        <a:lstStyle/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8.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декабря по май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 организация индивидуальной профилактической работы с выявленной группой риска</a:t>
          </a:r>
          <a:endParaRPr sz="1400"/>
        </a:p>
        <a:p>
          <a:pPr marL="0" indent="0" algn="ctr" defTabSz="7111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gm:t>
    </dgm:pt>
    <dgm:pt modelId="{EB65ED0A-5131-47AC-B69D-C2719CE37281}" type="par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1B9F6D6C-4636-4876-ACE0-8BD4FA17448D}" type="sibTrans" cxnId="{F158C983-565D-45D0-B70A-96FB3FCF6287}">
      <dgm:prSet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F5408587-893D-434C-B729-D7633AFBBB48}" type="pres">
      <dgm:prSet presAssocID="{85E50C12-8ABF-47EC-AAFA-79D8A8B64177}" presName="rootnode" presStyleCnt="0">
        <dgm:presLayoutVars>
          <dgm:chMax val="0"/>
          <dgm:chPref val="0"/>
          <dgm:dir val="norm"/>
          <dgm:animLvl val="lvl"/>
        </dgm:presLayoutVars>
      </dgm:prSet>
      <dgm:spPr bwMode="auto"/>
    </dgm:pt>
    <dgm:pt modelId="{D8B60833-D488-4D74-92A3-A41487B950E5}" type="pres">
      <dgm:prSet presAssocID="{52D85D5C-2E6D-4448-84A0-1735D0B3A0D8}" presName="composite" presStyleCnt="0"/>
      <dgm:spPr bwMode="auto"/>
    </dgm:pt>
    <dgm:pt modelId="{54C3BB78-BD34-4661-819F-22F3928184A3}" type="pres">
      <dgm:prSet presAssocID="{52D85D5C-2E6D-4448-84A0-1735D0B3A0D8}" presName="LShape" presStyleLbl="alignNode1" presStyleIdx="0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6"/>
        </a:solidFill>
        <a:ln>
          <a:noFill/>
        </a:ln>
      </dgm:spPr>
    </dgm:pt>
    <dgm:pt modelId="{DA6FDC3A-69E8-4696-B177-B0511609DFD8}" type="pres">
      <dgm:prSet presAssocID="{52D85D5C-2E6D-4448-84A0-1735D0B3A0D8}" presName="ParentText" presStyleLbl="revTx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6810E308-F4E2-4028-9324-DC48A7392CAE}" type="pres">
      <dgm:prSet custLinFactNeighborX="24678" custLinFactNeighborY="24503" presAssocID="{52D85D5C-2E6D-4448-84A0-1735D0B3A0D8}" presName="Triangle" presStyleLbl="alignNode1" presStyleIdx="1" presStyleCnt="7"/>
      <dgm:spPr bwMode="auto"/>
    </dgm:pt>
    <dgm:pt modelId="{3237636D-2EA3-494A-92BB-9E9F347A9098}" type="pres">
      <dgm:prSet presAssocID="{C6199748-338C-4FD2-89ED-341E7DAA45E2}" presName="sibTrans" presStyleCnt="0"/>
      <dgm:spPr bwMode="auto"/>
    </dgm:pt>
    <dgm:pt modelId="{2076E7B6-34B6-4F6B-B7B7-4D60722E7957}" type="pres">
      <dgm:prSet presAssocID="{C6199748-338C-4FD2-89ED-341E7DAA45E2}" presName="space" presStyleCnt="0"/>
      <dgm:spPr bwMode="auto"/>
    </dgm:pt>
    <dgm:pt modelId="{EA8852C3-B970-4D67-83D7-9AAC3FE975E8}" type="pres">
      <dgm:prSet presAssocID="{291B089C-2BAD-406D-98EF-277CBE225EC4}" presName="composite" presStyleCnt="0"/>
      <dgm:spPr bwMode="auto"/>
    </dgm:pt>
    <dgm:pt modelId="{69FF37F6-D3EE-4DDD-B4D5-784EBAD5FE25}" type="pres">
      <dgm:prSet custLinFactNeighborY="9285" presAssocID="{291B089C-2BAD-406D-98EF-277CBE225EC4}" presName="LShape" presStyleLbl="alignNode1" presStyleIdx="2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2"/>
        </a:solidFill>
        <a:ln>
          <a:noFill/>
        </a:ln>
      </dgm:spPr>
    </dgm:pt>
    <dgm:pt modelId="{698C5704-5759-4B7F-89DD-1AAA9D32799D}" type="pres">
      <dgm:prSet custLinFactNeighborY="4230" presAssocID="{291B089C-2BAD-406D-98EF-277CBE225EC4}" presName="ParentText" presStyleLbl="revTx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8B814DEE-283E-43F3-953C-092D1D465818}" type="pres">
      <dgm:prSet presAssocID="{291B089C-2BAD-406D-98EF-277CBE225EC4}" presName="Triangle" presStyleLbl="alignNode1" presStyleIdx="3" presStyleCnt="7"/>
      <dgm:spPr bwMode="auto"/>
    </dgm:pt>
    <dgm:pt modelId="{FC494968-3BAE-48B5-B097-5BA425B8105D}" type="pres">
      <dgm:prSet presAssocID="{33C51F44-3745-4E04-A020-715212F66F76}" presName="sibTrans" presStyleCnt="0"/>
      <dgm:spPr bwMode="auto"/>
    </dgm:pt>
    <dgm:pt modelId="{B5DBF4E1-E886-4ACD-BE25-D0D416A92992}" type="pres">
      <dgm:prSet presAssocID="{33C51F44-3745-4E04-A020-715212F66F76}" presName="space" presStyleCnt="0"/>
      <dgm:spPr bwMode="auto"/>
    </dgm:pt>
    <dgm:pt modelId="{F4916551-3229-419B-9040-80F6A72C69FE}" type="pres">
      <dgm:prSet presAssocID="{F12628E8-E2DA-4CC0-8230-34D446C616A6}" presName="composite" presStyleCnt="0"/>
      <dgm:spPr bwMode="auto"/>
    </dgm:pt>
    <dgm:pt modelId="{85F10FE4-394A-42B4-8486-CBDE31394E51}" type="pres">
      <dgm:prSet presAssocID="{F12628E8-E2DA-4CC0-8230-34D446C616A6}" presName="LShape" presStyleLbl="alignNode1" presStyleIdx="4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5"/>
        </a:solidFill>
        <a:ln>
          <a:noFill/>
        </a:ln>
      </dgm:spPr>
    </dgm:pt>
    <dgm:pt modelId="{418CA0C9-8B2C-478B-A998-BC6B0924C2A1}" type="pres">
      <dgm:prSet custLinFactNeighborY="1505" custLinFactX="630" custScaleX="117015" presAssocID="{F12628E8-E2DA-4CC0-8230-34D446C616A6}" presName="ParentText" presStyleLbl="revTx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95600382-DA08-436A-A08F-72DD5D73803E}" type="pres">
      <dgm:prSet presAssocID="{F12628E8-E2DA-4CC0-8230-34D446C616A6}" presName="Triangle" presStyleLbl="alignNode1" presStyleIdx="5" presStyleCnt="7"/>
      <dgm:spPr bwMode="auto"/>
    </dgm:pt>
    <dgm:pt modelId="{C2FCAAC3-E68D-4FC6-A0E0-D5749561B231}" type="pres">
      <dgm:prSet presAssocID="{9C531153-3C56-4C6C-BDD6-45C2951B8EBA}" presName="sibTrans" presStyleCnt="0"/>
      <dgm:spPr bwMode="auto"/>
    </dgm:pt>
    <dgm:pt modelId="{F3A01679-5621-4A55-BA1C-60116F0BE296}" type="pres">
      <dgm:prSet presAssocID="{9C531153-3C56-4C6C-BDD6-45C2951B8EBA}" presName="space" presStyleCnt="0"/>
      <dgm:spPr bwMode="auto"/>
    </dgm:pt>
    <dgm:pt modelId="{2CE01646-4595-47A1-8ED6-C2A9EEB4B26F}" type="pres">
      <dgm:prSet presAssocID="{3EBC1348-13BF-4630-AFF7-7061F29DD972}" presName="composite" presStyleCnt="0"/>
      <dgm:spPr bwMode="auto"/>
    </dgm:pt>
    <dgm:pt modelId="{D2508268-92AF-46D3-8E5C-3CDD28DE8ACD}" type="pres">
      <dgm:prSet custLinFactNeighborX="-8928" presAssocID="{3EBC1348-13BF-4630-AFF7-7061F29DD972}" presName="LShape" presStyleLbl="alignNode1" presStyleIdx="6" presStyleCnt="7">
        <dgm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dgm:style>
      </dgm:prSet>
      <dgm:spPr bwMode="auto">
        <a:solidFill>
          <a:schemeClr val="accent3"/>
        </a:solidFill>
        <a:ln>
          <a:noFill/>
        </a:ln>
      </dgm:spPr>
    </dgm:pt>
    <dgm:pt modelId="{016B9621-8165-4B73-A3A1-15E984EBCA78}" type="pres">
      <dgm:prSet custLinFactX="1472" custScaleX="134798" custScaleY="109008" presAssocID="{3EBC1348-13BF-4630-AFF7-7061F29DD972}" presName="ParentText" presStyleLbl="revTx" presStyleIdx="3" presStyleCnt="4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5A746303-57C7-49FB-85FA-0E4CE2F33B31}" type="presOf" srcId="{3EBC1348-13BF-4630-AFF7-7061F29DD972}" destId="{016B9621-8165-4B73-A3A1-15E984EBCA78}" srcOrd="0" destOrd="0" presId="urn:microsoft.com/office/officeart/2009/3/layout/StepUpProcess"/>
    <dgm:cxn modelId="{BA478408-834C-4C1C-A06B-1F3E575AD46F}" type="presOf" srcId="{F12628E8-E2DA-4CC0-8230-34D446C616A6}" destId="{418CA0C9-8B2C-478B-A998-BC6B0924C2A1}" srcOrd="0" destOrd="0" presId="urn:microsoft.com/office/officeart/2009/3/layout/StepUpProcess"/>
    <dgm:cxn modelId="{57577C1D-9496-4E2D-BAD6-0A0268556B40}" srcId="{85E50C12-8ABF-47EC-AAFA-79D8A8B64177}" destId="{F12628E8-E2DA-4CC0-8230-34D446C616A6}" srcOrd="2" destOrd="0" parTransId="{CCCCE8D1-0A09-4088-9ADD-31AD0B284604}" sibTransId="{9C531153-3C56-4C6C-BDD6-45C2951B8EBA}"/>
    <dgm:cxn modelId="{1AF0CB23-AA72-43A2-952B-2C62DE76CFE2}" type="presOf" srcId="{85E50C12-8ABF-47EC-AAFA-79D8A8B64177}" destId="{F5408587-893D-434C-B729-D7633AFBBB48}" srcOrd="0" destOrd="0" presId="urn:microsoft.com/office/officeart/2009/3/layout/StepUpProcess"/>
    <dgm:cxn modelId="{A03FF52F-0539-46A6-8CFE-7664742FB294}" type="presOf" srcId="{291B089C-2BAD-406D-98EF-277CBE225EC4}" destId="{698C5704-5759-4B7F-89DD-1AAA9D32799D}" srcOrd="0" destOrd="0" presId="urn:microsoft.com/office/officeart/2009/3/layout/StepUpProcess"/>
    <dgm:cxn modelId="{F158C983-565D-45D0-B70A-96FB3FCF6287}" srcId="{85E50C12-8ABF-47EC-AAFA-79D8A8B64177}" destId="{3EBC1348-13BF-4630-AFF7-7061F29DD972}" srcOrd="3" destOrd="0" parTransId="{EB65ED0A-5131-47AC-B69D-C2719CE37281}" sibTransId="{1B9F6D6C-4636-4876-ACE0-8BD4FA17448D}"/>
    <dgm:cxn modelId="{F9B365B9-4BCB-449F-9548-00BE29AB4B66}" srcId="{85E50C12-8ABF-47EC-AAFA-79D8A8B64177}" destId="{52D85D5C-2E6D-4448-84A0-1735D0B3A0D8}" srcOrd="0" destOrd="0" parTransId="{23403AEF-FC99-4976-A370-E4748E5E60C8}" sibTransId="{C6199748-338C-4FD2-89ED-341E7DAA45E2}"/>
    <dgm:cxn modelId="{8EB541E7-FD40-4386-ACC4-4EBF3976EFE9}" type="presOf" srcId="{52D85D5C-2E6D-4448-84A0-1735D0B3A0D8}" destId="{DA6FDC3A-69E8-4696-B177-B0511609DFD8}" srcOrd="0" destOrd="0" presId="urn:microsoft.com/office/officeart/2009/3/layout/StepUpProcess"/>
    <dgm:cxn modelId="{B493F7F5-7872-48F7-8967-466CA821B194}" srcId="{85E50C12-8ABF-47EC-AAFA-79D8A8B64177}" destId="{291B089C-2BAD-406D-98EF-277CBE225EC4}" srcOrd="1" destOrd="0" parTransId="{71E3A052-50CE-4B2F-B60F-76E5936205B5}" sibTransId="{33C51F44-3745-4E04-A020-715212F66F76}"/>
    <dgm:cxn modelId="{6128FC14-033A-413D-A588-96D7CB1496F1}" type="presParOf" srcId="{F5408587-893D-434C-B729-D7633AFBBB48}" destId="{D8B60833-D488-4D74-92A3-A41487B950E5}" srcOrd="0" destOrd="0" presId="urn:microsoft.com/office/officeart/2009/3/layout/StepUpProcess"/>
    <dgm:cxn modelId="{EB2605E4-D668-4D81-AA1B-B7F27AF7D7F7}" type="presParOf" srcId="{D8B60833-D488-4D74-92A3-A41487B950E5}" destId="{54C3BB78-BD34-4661-819F-22F3928184A3}" srcOrd="0" destOrd="0" presId="urn:microsoft.com/office/officeart/2009/3/layout/StepUpProcess"/>
    <dgm:cxn modelId="{F8C7C208-F1D9-421B-A96B-8B392D55D776}" type="presParOf" srcId="{D8B60833-D488-4D74-92A3-A41487B950E5}" destId="{DA6FDC3A-69E8-4696-B177-B0511609DFD8}" srcOrd="1" destOrd="0" presId="urn:microsoft.com/office/officeart/2009/3/layout/StepUpProcess"/>
    <dgm:cxn modelId="{09A3DA2B-50C3-4DFF-8299-93C9FBB977B0}" type="presParOf" srcId="{D8B60833-D488-4D74-92A3-A41487B950E5}" destId="{6810E308-F4E2-4028-9324-DC48A7392CAE}" srcOrd="2" destOrd="0" presId="urn:microsoft.com/office/officeart/2009/3/layout/StepUpProcess"/>
    <dgm:cxn modelId="{0BAC3F30-2312-41CE-A012-06F9DCAAB09B}" type="presParOf" srcId="{F5408587-893D-434C-B729-D7633AFBBB48}" destId="{3237636D-2EA3-494A-92BB-9E9F347A9098}" srcOrd="1" destOrd="0" presId="urn:microsoft.com/office/officeart/2009/3/layout/StepUpProcess"/>
    <dgm:cxn modelId="{E75ED8AE-2171-4AB0-9AC2-24A71B29F607}" type="presParOf" srcId="{3237636D-2EA3-494A-92BB-9E9F347A9098}" destId="{2076E7B6-34B6-4F6B-B7B7-4D60722E7957}" srcOrd="0" destOrd="0" presId="urn:microsoft.com/office/officeart/2009/3/layout/StepUpProcess"/>
    <dgm:cxn modelId="{05673A64-0A3B-477D-BE44-547E0963EB36}" type="presParOf" srcId="{F5408587-893D-434C-B729-D7633AFBBB48}" destId="{EA8852C3-B970-4D67-83D7-9AAC3FE975E8}" srcOrd="2" destOrd="0" presId="urn:microsoft.com/office/officeart/2009/3/layout/StepUpProcess"/>
    <dgm:cxn modelId="{E8B70A05-63FE-459F-8ED2-0CD21134A4B7}" type="presParOf" srcId="{EA8852C3-B970-4D67-83D7-9AAC3FE975E8}" destId="{69FF37F6-D3EE-4DDD-B4D5-784EBAD5FE25}" srcOrd="0" destOrd="0" presId="urn:microsoft.com/office/officeart/2009/3/layout/StepUpProcess"/>
    <dgm:cxn modelId="{20203B88-6E4A-47AA-AE67-91E6565AA99B}" type="presParOf" srcId="{EA8852C3-B970-4D67-83D7-9AAC3FE975E8}" destId="{698C5704-5759-4B7F-89DD-1AAA9D32799D}" srcOrd="1" destOrd="0" presId="urn:microsoft.com/office/officeart/2009/3/layout/StepUpProcess"/>
    <dgm:cxn modelId="{68FE09EF-9003-452B-B993-B7E1B9BFFC90}" type="presParOf" srcId="{EA8852C3-B970-4D67-83D7-9AAC3FE975E8}" destId="{8B814DEE-283E-43F3-953C-092D1D465818}" srcOrd="2" destOrd="0" presId="urn:microsoft.com/office/officeart/2009/3/layout/StepUpProcess"/>
    <dgm:cxn modelId="{70B17AF8-1C64-4FF1-9F27-8338F8F9CAF9}" type="presParOf" srcId="{F5408587-893D-434C-B729-D7633AFBBB48}" destId="{FC494968-3BAE-48B5-B097-5BA425B8105D}" srcOrd="3" destOrd="0" presId="urn:microsoft.com/office/officeart/2009/3/layout/StepUpProcess"/>
    <dgm:cxn modelId="{71D46E97-AC85-4DB5-A3A1-DFB16DB53285}" type="presParOf" srcId="{FC494968-3BAE-48B5-B097-5BA425B8105D}" destId="{B5DBF4E1-E886-4ACD-BE25-D0D416A92992}" srcOrd="0" destOrd="0" presId="urn:microsoft.com/office/officeart/2009/3/layout/StepUpProcess"/>
    <dgm:cxn modelId="{0885D8C2-B9C0-4765-A9E4-72E860015218}" type="presParOf" srcId="{F5408587-893D-434C-B729-D7633AFBBB48}" destId="{F4916551-3229-419B-9040-80F6A72C69FE}" srcOrd="4" destOrd="0" presId="urn:microsoft.com/office/officeart/2009/3/layout/StepUpProcess"/>
    <dgm:cxn modelId="{4A9F94FF-DEA8-4B49-82B7-83B32EB40B2C}" type="presParOf" srcId="{F4916551-3229-419B-9040-80F6A72C69FE}" destId="{85F10FE4-394A-42B4-8486-CBDE31394E51}" srcOrd="0" destOrd="0" presId="urn:microsoft.com/office/officeart/2009/3/layout/StepUpProcess"/>
    <dgm:cxn modelId="{154F393E-1FC3-4A86-84FB-06FD72CA9277}" type="presParOf" srcId="{F4916551-3229-419B-9040-80F6A72C69FE}" destId="{418CA0C9-8B2C-478B-A998-BC6B0924C2A1}" srcOrd="1" destOrd="0" presId="urn:microsoft.com/office/officeart/2009/3/layout/StepUpProcess"/>
    <dgm:cxn modelId="{36E6F957-FAA5-4E10-BE3F-93059C5D40CE}" type="presParOf" srcId="{F4916551-3229-419B-9040-80F6A72C69FE}" destId="{95600382-DA08-436A-A08F-72DD5D73803E}" srcOrd="2" destOrd="0" presId="urn:microsoft.com/office/officeart/2009/3/layout/StepUpProcess"/>
    <dgm:cxn modelId="{2540B8B0-722D-4CF1-A76C-8C763351B872}" type="presParOf" srcId="{F5408587-893D-434C-B729-D7633AFBBB48}" destId="{C2FCAAC3-E68D-4FC6-A0E0-D5749561B231}" srcOrd="5" destOrd="0" presId="urn:microsoft.com/office/officeart/2009/3/layout/StepUpProcess"/>
    <dgm:cxn modelId="{AFD70D95-0951-4138-9370-549CB19B9348}" type="presParOf" srcId="{C2FCAAC3-E68D-4FC6-A0E0-D5749561B231}" destId="{F3A01679-5621-4A55-BA1C-60116F0BE296}" srcOrd="0" destOrd="0" presId="urn:microsoft.com/office/officeart/2009/3/layout/StepUpProcess"/>
    <dgm:cxn modelId="{6159E244-2E99-4D04-95CA-33D4CBDE35B1}" type="presParOf" srcId="{F5408587-893D-434C-B729-D7633AFBBB48}" destId="{2CE01646-4595-47A1-8ED6-C2A9EEB4B26F}" srcOrd="6" destOrd="0" presId="urn:microsoft.com/office/officeart/2009/3/layout/StepUpProcess"/>
    <dgm:cxn modelId="{D508F325-77E4-4B87-A2F6-9390E68B1849}" type="presParOf" srcId="{2CE01646-4595-47A1-8ED6-C2A9EEB4B26F}" destId="{D2508268-92AF-46D3-8E5C-3CDD28DE8ACD}" srcOrd="0" destOrd="0" presId="urn:microsoft.com/office/officeart/2009/3/layout/StepUpProcess"/>
    <dgm:cxn modelId="{C21E32DD-3670-4D56-85A2-E8DB988C2B3B}" type="presParOf" srcId="{2CE01646-4595-47A1-8ED6-C2A9EEB4B26F}" destId="{016B9621-8165-4B73-A3A1-15E984EBCA7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34507671" name=""/>
      <dsp:cNvGrpSpPr/>
    </dsp:nvGrpSpPr>
    <dsp:grpSpPr bwMode="auto">
      <a:xfrm>
        <a:off x="0" y="0"/>
        <a:ext cx="10842777" cy="5593914"/>
        <a:chOff x="0" y="0"/>
        <a:chExt cx="10842777" cy="5593914"/>
      </a:xfrm>
    </dsp:grpSpPr>
    <dsp:sp modelId="{54C3BB78-BD34-4661-819F-22F3928184A3}">
      <dsp:nvSpPr>
        <dsp:cNvPr id="0" name=""/>
        <dsp:cNvSpPr/>
      </dsp:nvSpPr>
      <dsp:spPr bwMode="auto">
        <a:xfrm rot="5400000">
          <a:off x="510136" y="2208893"/>
          <a:ext cx="1506410" cy="2506633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A6FDC3A-69E8-4696-B177-B0511609DFD8}">
      <dsp:nvSpPr>
        <dsp:cNvPr id="0" name=""/>
        <dsp:cNvSpPr/>
      </dsp:nvSpPr>
      <dsp:spPr bwMode="auto">
        <a:xfrm>
          <a:off x="258678" y="2957837"/>
          <a:ext cx="2263002" cy="198365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Единая методика социально-психологического тестирования разработана в соответствии с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поручением Государственного антинаркотического комитета (протокол от 11 декабря 2017 г. №35)</a:t>
          </a:r>
          <a:endParaRPr lang="ru-RU" sz="16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258678" y="2957837"/>
        <a:ext cx="2263002" cy="1983654"/>
      </dsp:txXfrm>
    </dsp:sp>
    <dsp:sp modelId="{6810E308-F4E2-4028-9324-DC48A7392CAE}">
      <dsp:nvSpPr>
        <dsp:cNvPr id="0" name=""/>
        <dsp:cNvSpPr/>
      </dsp:nvSpPr>
      <dsp:spPr bwMode="auto">
        <a:xfrm>
          <a:off x="2094699" y="2024352"/>
          <a:ext cx="426981" cy="4269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FF37F6-D3EE-4DDD-B4D5-784EBAD5FE25}">
      <dsp:nvSpPr>
        <dsp:cNvPr id="0" name=""/>
        <dsp:cNvSpPr/>
      </dsp:nvSpPr>
      <dsp:spPr bwMode="auto">
        <a:xfrm rot="5400000">
          <a:off x="3280493" y="1523366"/>
          <a:ext cx="1506410" cy="2506633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8C5704-5759-4B7F-89DD-1AAA9D32799D}">
      <dsp:nvSpPr>
        <dsp:cNvPr id="0" name=""/>
        <dsp:cNvSpPr/>
      </dsp:nvSpPr>
      <dsp:spPr bwMode="auto">
        <a:xfrm>
          <a:off x="3029035" y="2272309"/>
          <a:ext cx="2263002" cy="198365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Правообладателем методики является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Министерство просвещения Российской Федерации. </a:t>
          </a: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Ответственным за реализацию методики на территории Ставропольского края является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министерство образования Ставропольского края</a:t>
          </a:r>
          <a:endParaRPr lang="ru-RU" sz="1600">
            <a:latin typeface="Times New Roman"/>
            <a:cs typeface="Times New Roman"/>
          </a:endParaRPr>
        </a:p>
      </dsp:txBody>
      <dsp:txXfrm>
        <a:off x="3029035" y="2272309"/>
        <a:ext cx="2263002" cy="1983654"/>
      </dsp:txXfrm>
    </dsp:sp>
    <dsp:sp modelId="{8B814DEE-283E-43F3-953C-092D1D465818}">
      <dsp:nvSpPr>
        <dsp:cNvPr id="0" name=""/>
        <dsp:cNvSpPr/>
      </dsp:nvSpPr>
      <dsp:spPr bwMode="auto">
        <a:xfrm>
          <a:off x="4865056" y="1338825"/>
          <a:ext cx="426981" cy="4269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5F10FE4-394A-42B4-8486-CBDE31394E51}">
      <dsp:nvSpPr>
        <dsp:cNvPr id="0" name=""/>
        <dsp:cNvSpPr/>
      </dsp:nvSpPr>
      <dsp:spPr bwMode="auto">
        <a:xfrm rot="5400000">
          <a:off x="6050850" y="837838"/>
          <a:ext cx="1506410" cy="2506633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418CA0C9-8B2C-478B-A998-BC6B0924C2A1}">
      <dsp:nvSpPr>
        <dsp:cNvPr id="0" name=""/>
        <dsp:cNvSpPr/>
      </dsp:nvSpPr>
      <dsp:spPr bwMode="auto">
        <a:xfrm>
          <a:off x="5774103" y="1616635"/>
          <a:ext cx="2472669" cy="198365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С учетом поручения Государственного антинаркотического комитета </a:t>
          </a:r>
          <a:b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с 2019/20 учебного года </a:t>
          </a:r>
          <a:r>
            <a:rPr lang="ru-RU" sz="1600" b="1">
              <a:solidFill>
                <a:srgbClr val="C00000"/>
              </a:solidFill>
              <a:latin typeface="Times New Roman"/>
              <a:cs typeface="Times New Roman"/>
            </a:rPr>
            <a:t>использование единой методики социально-психологического тестирования является обязательным</a:t>
          </a:r>
          <a:r>
            <a:rPr lang="ru-RU" sz="1600" b="1">
              <a:latin typeface="Times New Roman"/>
              <a:cs typeface="Times New Roman"/>
            </a:rPr>
            <a:t> </a:t>
          </a: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для образовательных организаций всех субъектов Российской Федерации</a:t>
          </a:r>
          <a:endParaRPr/>
        </a:p>
      </dsp:txBody>
      <dsp:txXfrm>
        <a:off x="5774103" y="1616635"/>
        <a:ext cx="2472669" cy="1983654"/>
      </dsp:txXfrm>
    </dsp:sp>
    <dsp:sp modelId="{95600382-DA08-436A-A08F-72DD5D73803E}">
      <dsp:nvSpPr>
        <dsp:cNvPr id="0" name=""/>
        <dsp:cNvSpPr/>
      </dsp:nvSpPr>
      <dsp:spPr bwMode="auto">
        <a:xfrm>
          <a:off x="7635413" y="653297"/>
          <a:ext cx="426981" cy="4269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2508268-92AF-46D3-8E5C-3CDD28DE8ACD}">
      <dsp:nvSpPr>
        <dsp:cNvPr id="0" name=""/>
        <dsp:cNvSpPr/>
      </dsp:nvSpPr>
      <dsp:spPr bwMode="auto">
        <a:xfrm rot="5400000">
          <a:off x="8821207" y="152311"/>
          <a:ext cx="1506410" cy="2506633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016B9621-8165-4B73-A3A1-15E984EBCA78}">
      <dsp:nvSpPr>
        <dsp:cNvPr id="0" name=""/>
        <dsp:cNvSpPr/>
      </dsp:nvSpPr>
      <dsp:spPr bwMode="auto">
        <a:xfrm>
          <a:off x="8569749" y="901254"/>
          <a:ext cx="2263002" cy="198365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rgbClr val="652D74"/>
              </a:solidFill>
              <a:latin typeface="Times New Roman"/>
              <a:cs typeface="Times New Roman"/>
            </a:rPr>
            <a:t>Региональным оператором проведения социально-психологического тестирования на территории Ставропольского края является </a:t>
          </a:r>
          <a:r>
            <a:rPr lang="ru-RU" sz="1600" b="1" i="0">
              <a:solidFill>
                <a:srgbClr val="C00000"/>
              </a:solidFill>
              <a:latin typeface="Times New Roman"/>
              <a:cs typeface="Times New Roman"/>
            </a:rPr>
            <a:t>ГБУ ДПО «Ставропольский краевой институт развития образования, повышения квалификации и переподготовки работников образования»</a:t>
          </a:r>
          <a:endParaRPr lang="ru-RU" sz="16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8569749" y="901254"/>
        <a:ext cx="2263002" cy="1983654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83523924" name=""/>
      <dsp:cNvGrpSpPr/>
    </dsp:nvGrpSpPr>
    <dsp:grpSpPr bwMode="auto">
      <a:xfrm>
        <a:off x="0" y="0"/>
        <a:ext cx="8752332" cy="3194026"/>
        <a:chOff x="0" y="0"/>
        <a:chExt cx="8752332" cy="3194026"/>
      </a:xfrm>
    </dsp:grpSpPr>
    <dsp:sp modelId="{54C3BB78-BD34-4661-819F-22F3928184A3}">
      <dsp:nvSpPr>
        <dsp:cNvPr id="0" name=""/>
        <dsp:cNvSpPr/>
      </dsp:nvSpPr>
      <dsp:spPr bwMode="auto">
        <a:xfrm rot="5400000">
          <a:off x="473603" y="1159375"/>
          <a:ext cx="1121073" cy="186544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A6FDC3A-69E8-4696-B177-B0511609DFD8}">
      <dsp:nvSpPr>
        <dsp:cNvPr id="0" name=""/>
        <dsp:cNvSpPr/>
      </dsp:nvSpPr>
      <dsp:spPr bwMode="auto">
        <a:xfrm>
          <a:off x="305498" y="1716740"/>
          <a:ext cx="1684130" cy="1476238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1. Определяют ответственных специалистов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за проведение тестирования (координатора, технического специалиста, педагога-психолога)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305498" y="1716740"/>
        <a:ext cx="1684130" cy="1476238"/>
      </dsp:txXfrm>
    </dsp:sp>
    <dsp:sp modelId="{6810E308-F4E2-4028-9324-DC48A7392CAE}">
      <dsp:nvSpPr>
        <dsp:cNvPr id="0" name=""/>
        <dsp:cNvSpPr/>
      </dsp:nvSpPr>
      <dsp:spPr bwMode="auto">
        <a:xfrm>
          <a:off x="1900438" y="1022039"/>
          <a:ext cx="317760" cy="3177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FF37F6-D3EE-4DDD-B4D5-784EBAD5FE25}">
      <dsp:nvSpPr>
        <dsp:cNvPr id="0" name=""/>
        <dsp:cNvSpPr/>
      </dsp:nvSpPr>
      <dsp:spPr bwMode="auto">
        <a:xfrm rot="5400000">
          <a:off x="2573400" y="649204"/>
          <a:ext cx="1121073" cy="1865440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8C5704-5759-4B7F-89DD-1AAA9D32799D}">
      <dsp:nvSpPr>
        <dsp:cNvPr id="0" name=""/>
        <dsp:cNvSpPr/>
      </dsp:nvSpPr>
      <dsp:spPr bwMode="auto">
        <a:xfrm>
          <a:off x="2331499" y="1206568"/>
          <a:ext cx="1907917" cy="1476238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2.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01 сентября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по 01 октября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проводят информационно-разъяснительную кампанию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с родителями или иными законными представителями обучающихся и мотивационную работу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с обучающимися</a:t>
          </a:r>
          <a:endParaRPr sz="1400">
            <a:latin typeface="Times New Roman"/>
            <a:cs typeface="Times New Roman"/>
          </a:endParaRPr>
        </a:p>
      </dsp:txBody>
      <dsp:txXfrm>
        <a:off x="2331499" y="1206568"/>
        <a:ext cx="1907917" cy="1476238"/>
      </dsp:txXfrm>
    </dsp:sp>
    <dsp:sp modelId="{8B814DEE-283E-43F3-953C-092D1D465818}">
      <dsp:nvSpPr>
        <dsp:cNvPr id="0" name=""/>
        <dsp:cNvSpPr/>
      </dsp:nvSpPr>
      <dsp:spPr bwMode="auto">
        <a:xfrm>
          <a:off x="3962142" y="511868"/>
          <a:ext cx="317760" cy="3177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5F10FE4-394A-42B4-8486-CBDE31394E51}">
      <dsp:nvSpPr>
        <dsp:cNvPr id="0" name=""/>
        <dsp:cNvSpPr/>
      </dsp:nvSpPr>
      <dsp:spPr bwMode="auto">
        <a:xfrm rot="5400000">
          <a:off x="4844612" y="139033"/>
          <a:ext cx="1121073" cy="1865440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418CA0C9-8B2C-478B-A998-BC6B0924C2A1}">
      <dsp:nvSpPr>
        <dsp:cNvPr id="0" name=""/>
        <dsp:cNvSpPr/>
      </dsp:nvSpPr>
      <dsp:spPr bwMode="auto">
        <a:xfrm>
          <a:off x="4657704" y="718616"/>
          <a:ext cx="1840164" cy="1476238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3. До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15 сентября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организуют работу по сбору сведений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 добровольном информированном согласии или отказе на проведение СПТ</a:t>
          </a:r>
          <a:endParaRPr sz="1400"/>
        </a:p>
      </dsp:txBody>
      <dsp:txXfrm>
        <a:off x="4657704" y="718616"/>
        <a:ext cx="1840164" cy="1476238"/>
      </dsp:txXfrm>
    </dsp:sp>
    <dsp:sp modelId="{95600382-DA08-436A-A08F-72DD5D73803E}">
      <dsp:nvSpPr>
        <dsp:cNvPr id="0" name=""/>
        <dsp:cNvSpPr/>
      </dsp:nvSpPr>
      <dsp:spPr bwMode="auto">
        <a:xfrm>
          <a:off x="6309593" y="1698"/>
          <a:ext cx="317760" cy="3177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2508268-92AF-46D3-8E5C-3CDD28DE8ACD}">
      <dsp:nvSpPr>
        <dsp:cNvPr id="0" name=""/>
        <dsp:cNvSpPr/>
      </dsp:nvSpPr>
      <dsp:spPr bwMode="auto">
        <a:xfrm rot="5400000">
          <a:off x="7077732" y="-371136"/>
          <a:ext cx="1121073" cy="1865440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016B9621-8165-4B73-A3A1-15E984EBCA78}">
      <dsp:nvSpPr>
        <dsp:cNvPr id="0" name=""/>
        <dsp:cNvSpPr/>
      </dsp:nvSpPr>
      <dsp:spPr bwMode="auto">
        <a:xfrm>
          <a:off x="6871561" y="186227"/>
          <a:ext cx="1684130" cy="1476238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4. В период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с 15 сентября </a:t>
          </a:r>
          <a:b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по 15 октября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 проводят тестирование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6871561" y="186227"/>
        <a:ext cx="1684130" cy="1476238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38962357" name=""/>
      <dsp:cNvGrpSpPr/>
    </dsp:nvGrpSpPr>
    <dsp:grpSpPr bwMode="auto">
      <a:xfrm>
        <a:off x="0" y="0"/>
        <a:ext cx="7748615" cy="3313737"/>
        <a:chOff x="0" y="0"/>
        <a:chExt cx="7748615" cy="3313737"/>
      </a:xfrm>
    </dsp:grpSpPr>
    <dsp:sp modelId="{54C3BB78-BD34-4661-819F-22F3928184A3}">
      <dsp:nvSpPr>
        <dsp:cNvPr id="0" name=""/>
        <dsp:cNvSpPr/>
      </dsp:nvSpPr>
      <dsp:spPr bwMode="auto">
        <a:xfrm rot="5400000">
          <a:off x="345606" y="1286749"/>
          <a:ext cx="1026060" cy="1707341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A6FDC3A-69E8-4696-B177-B0511609DFD8}">
      <dsp:nvSpPr>
        <dsp:cNvPr id="0" name=""/>
        <dsp:cNvSpPr/>
      </dsp:nvSpPr>
      <dsp:spPr bwMode="auto">
        <a:xfrm>
          <a:off x="174331" y="1796876"/>
          <a:ext cx="1541397" cy="13511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5. В период </a:t>
          </a:r>
          <a:b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</a:b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до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01 декабря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утверждают списки обучающихся, давших добровольное информированное согласие для прохождения медицинских осмотров</a:t>
          </a: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174331" y="1796876"/>
        <a:ext cx="1541397" cy="1351123"/>
      </dsp:txXfrm>
    </dsp:sp>
    <dsp:sp modelId="{6810E308-F4E2-4028-9324-DC48A7392CAE}">
      <dsp:nvSpPr>
        <dsp:cNvPr id="0" name=""/>
        <dsp:cNvSpPr/>
      </dsp:nvSpPr>
      <dsp:spPr bwMode="auto">
        <a:xfrm>
          <a:off x="1496669" y="1232315"/>
          <a:ext cx="290829" cy="2908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FF37F6-D3EE-4DDD-B4D5-784EBAD5FE25}">
      <dsp:nvSpPr>
        <dsp:cNvPr id="0" name=""/>
        <dsp:cNvSpPr/>
      </dsp:nvSpPr>
      <dsp:spPr bwMode="auto">
        <a:xfrm rot="5400000">
          <a:off x="2232577" y="915086"/>
          <a:ext cx="1026060" cy="170734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98C5704-5759-4B7F-89DD-1AAA9D32799D}">
      <dsp:nvSpPr>
        <dsp:cNvPr id="0" name=""/>
        <dsp:cNvSpPr/>
      </dsp:nvSpPr>
      <dsp:spPr bwMode="auto">
        <a:xfrm>
          <a:off x="2061302" y="1387096"/>
          <a:ext cx="1541397" cy="13511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6.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До 15 декабря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направляют в медицинскую организацию списки обучающихся, давших добровольное информированное согласие для прохождения медицинских осмотров</a:t>
          </a:r>
          <a:endParaRPr sz="1400">
            <a:latin typeface="Times New Roman"/>
            <a:cs typeface="Times New Roman"/>
          </a:endParaRPr>
        </a:p>
      </dsp:txBody>
      <dsp:txXfrm>
        <a:off x="2061302" y="1387096"/>
        <a:ext cx="1541397" cy="1351123"/>
      </dsp:txXfrm>
    </dsp:sp>
    <dsp:sp modelId="{8B814DEE-283E-43F3-953C-092D1D465818}">
      <dsp:nvSpPr>
        <dsp:cNvPr id="0" name=""/>
        <dsp:cNvSpPr/>
      </dsp:nvSpPr>
      <dsp:spPr bwMode="auto">
        <a:xfrm>
          <a:off x="3311869" y="694120"/>
          <a:ext cx="290829" cy="2908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5F10FE4-394A-42B4-8486-CBDE31394E51}">
      <dsp:nvSpPr>
        <dsp:cNvPr id="0" name=""/>
        <dsp:cNvSpPr/>
      </dsp:nvSpPr>
      <dsp:spPr bwMode="auto">
        <a:xfrm rot="5400000">
          <a:off x="4119548" y="352883"/>
          <a:ext cx="1026060" cy="1707341"/>
        </a:xfrm>
        <a:prstGeom prst="corner">
          <a:avLst>
            <a:gd name="adj1" fmla="val 16120"/>
            <a:gd name="adj2" fmla="val 1611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418CA0C9-8B2C-478B-A998-BC6B0924C2A1}">
      <dsp:nvSpPr>
        <dsp:cNvPr id="0" name=""/>
        <dsp:cNvSpPr/>
      </dsp:nvSpPr>
      <dsp:spPr bwMode="auto">
        <a:xfrm>
          <a:off x="3826860" y="883344"/>
          <a:ext cx="1803665" cy="13511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7.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января по май 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осуществляют координацию проведения в образовательных организациях медицинских осмотров обучающихся в соответствии с календарным планом, утвержденным медицинской организацией</a:t>
          </a:r>
          <a:endParaRPr sz="1400"/>
        </a:p>
      </dsp:txBody>
      <dsp:txXfrm>
        <a:off x="3826860" y="883344"/>
        <a:ext cx="1803665" cy="1351123"/>
      </dsp:txXfrm>
    </dsp:sp>
    <dsp:sp modelId="{95600382-DA08-436A-A08F-72DD5D73803E}">
      <dsp:nvSpPr>
        <dsp:cNvPr id="0" name=""/>
        <dsp:cNvSpPr/>
      </dsp:nvSpPr>
      <dsp:spPr bwMode="auto">
        <a:xfrm>
          <a:off x="5198840" y="227187"/>
          <a:ext cx="290829" cy="29082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D2508268-92AF-46D3-8E5C-3CDD28DE8ACD}">
      <dsp:nvSpPr>
        <dsp:cNvPr id="0" name=""/>
        <dsp:cNvSpPr/>
      </dsp:nvSpPr>
      <dsp:spPr bwMode="auto">
        <a:xfrm rot="5400000">
          <a:off x="5952910" y="-174903"/>
          <a:ext cx="1026060" cy="170734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016B9621-8165-4B73-A3A1-15E984EBCA78}">
      <dsp:nvSpPr>
        <dsp:cNvPr id="0" name=""/>
        <dsp:cNvSpPr/>
      </dsp:nvSpPr>
      <dsp:spPr bwMode="auto">
        <a:xfrm>
          <a:off x="5670844" y="274367"/>
          <a:ext cx="2077772" cy="1472834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8. С </a:t>
          </a:r>
          <a:r>
            <a:rPr lang="ru-RU" sz="1400" b="1">
              <a:solidFill>
                <a:srgbClr val="C00000"/>
              </a:solidFill>
              <a:latin typeface="Times New Roman"/>
              <a:cs typeface="Times New Roman"/>
            </a:rPr>
            <a:t>декабря по май</a:t>
          </a:r>
          <a:r>
            <a:rPr lang="ru-RU" sz="1400" b="1">
              <a:solidFill>
                <a:srgbClr val="652D74"/>
              </a:solidFill>
              <a:latin typeface="Times New Roman"/>
              <a:cs typeface="Times New Roman"/>
            </a:rPr>
            <a:t> организация индивидуальной профилактической работы с выявленной группой риска</a:t>
          </a:r>
          <a:endParaRPr sz="1400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1400" b="1">
            <a:solidFill>
              <a:srgbClr val="C00000"/>
            </a:solidFill>
            <a:latin typeface="Times New Roman"/>
            <a:cs typeface="Times New Roman"/>
          </a:endParaRPr>
        </a:p>
      </dsp:txBody>
      <dsp:txXfrm>
        <a:off x="5670844" y="274367"/>
        <a:ext cx="2077772" cy="1472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 val="norm"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000"/>
      <dgm:constr type="w" for="ch" forName="sibTrans" refType="w" fact="0.103000"/>
      <dgm:constr type="h" for="ch" forName="sibTrans" refType="h" fact="0.103000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.000000"/>
              <dgm:constr type="t" for="ch" forName="LShape" refType="h" fact="0.234700"/>
              <dgm:constr type="w" for="ch" forName="LShape" refType="w" fact="0.998000"/>
              <dgm:constr type="h" for="ch" forName="LShape" refType="h" fact="0.516400"/>
              <dgm:constr type="r" for="ch" forName="ParentText" refType="w"/>
              <dgm:constr type="t" for="ch" forName="ParentText" refType="h" fact="0.320000"/>
              <dgm:constr type="w" for="ch" forName="ParentText" refType="w" fact="0.901000"/>
              <dgm:constr type="h" for="ch" forName="ParentText" refType="h" fact="0.680000"/>
              <dgm:constr type="l" for="ch" forName="Triangle" refType="w" fact="0.83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000"/>
              <dgm:constr type="t" for="ch" forName="LShape" refType="h" fact="0.234700"/>
              <dgm:constr type="w" for="ch" forName="LShape" refType="w"/>
              <dgm:constr type="h" for="ch" forName="LShape" refType="h" fact="0.516400"/>
              <dgm:constr type="l" for="ch" forName="ParentText" refType="w" fact="0.000000"/>
              <dgm:constr type="t" for="ch" forName="ParentText" refType="h" fact="0.320000"/>
              <dgm:constr type="w" for="ch" forName="ParentText" refType="w" fact="0.902000"/>
              <dgm:constr type="h" for="ch" forName="ParentText" refType="h" fact="0.680000"/>
              <dgm:constr type="l" for="ch" forName="Triangle" refType="w" fact="0.00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.000000" type="corner" r:blip="">
                <dgm:adjLst>
                  <dgm:adj idx="1" val="0.161200"/>
                  <dgm:adj idx="2" val="0.161100"/>
                </dgm:adjLst>
              </dgm:shape>
            </dgm:if>
            <dgm:else name="Name8">
              <dgm:shape rot="180.000000" type="corner" r:blip="">
                <dgm:adjLst>
                  <dgm:adj idx="1" val="0.161200"/>
                  <dgm:adj idx="2" val="0.161100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.000000"/>
                    </dgm:adjLst>
                  </dgm:shape>
                </dgm:if>
                <dgm:else name="Name13">
                  <dgm:shape rot="90.000000" type="triangle" r:blip="">
                    <dgm:adjLst>
                      <dgm:adj idx="1" val="1.000000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 val="norm"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000"/>
      <dgm:constr type="w" for="ch" forName="sibTrans" refType="w" fact="0.103000"/>
      <dgm:constr type="h" for="ch" forName="sibTrans" refType="h" fact="0.103000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.000000"/>
              <dgm:constr type="t" for="ch" forName="LShape" refType="h" fact="0.234700"/>
              <dgm:constr type="w" for="ch" forName="LShape" refType="w" fact="0.998000"/>
              <dgm:constr type="h" for="ch" forName="LShape" refType="h" fact="0.516400"/>
              <dgm:constr type="r" for="ch" forName="ParentText" refType="w"/>
              <dgm:constr type="t" for="ch" forName="ParentText" refType="h" fact="0.320000"/>
              <dgm:constr type="w" for="ch" forName="ParentText" refType="w" fact="0.901000"/>
              <dgm:constr type="h" for="ch" forName="ParentText" refType="h" fact="0.680000"/>
              <dgm:constr type="l" for="ch" forName="Triangle" refType="w" fact="0.83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000"/>
              <dgm:constr type="t" for="ch" forName="LShape" refType="h" fact="0.234700"/>
              <dgm:constr type="w" for="ch" forName="LShape" refType="w"/>
              <dgm:constr type="h" for="ch" forName="LShape" refType="h" fact="0.516400"/>
              <dgm:constr type="l" for="ch" forName="ParentText" refType="w" fact="0.000000"/>
              <dgm:constr type="t" for="ch" forName="ParentText" refType="h" fact="0.320000"/>
              <dgm:constr type="w" for="ch" forName="ParentText" refType="w" fact="0.902000"/>
              <dgm:constr type="h" for="ch" forName="ParentText" refType="h" fact="0.680000"/>
              <dgm:constr type="l" for="ch" forName="Triangle" refType="w" fact="0.00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.000000" type="corner" r:blip="">
                <dgm:adjLst>
                  <dgm:adj idx="1" val="0.161200"/>
                  <dgm:adj idx="2" val="0.161100"/>
                </dgm:adjLst>
              </dgm:shape>
            </dgm:if>
            <dgm:else name="Name8">
              <dgm:shape rot="180.000000" type="corner" r:blip="">
                <dgm:adjLst>
                  <dgm:adj idx="1" val="0.161200"/>
                  <dgm:adj idx="2" val="0.161100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.000000"/>
                    </dgm:adjLst>
                  </dgm:shape>
                </dgm:if>
                <dgm:else name="Name13">
                  <dgm:shape rot="90.000000" type="triangle" r:blip="">
                    <dgm:adjLst>
                      <dgm:adj idx="1" val="1.000000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 val="norm"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000"/>
      <dgm:constr type="w" for="ch" forName="sibTrans" refType="w" fact="0.103000"/>
      <dgm:constr type="h" for="ch" forName="sibTrans" refType="h" fact="0.103000"/>
    </dgm:constrLst>
    <dgm:forEach name="nodesForEach" axis="ch" ptType="node">
      <dgm:layoutNode name="composite">
        <dgm:alg type="composite">
          <dgm:param type="ar" val="0.861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LShape" refType="w" fact="0.000000"/>
              <dgm:constr type="t" for="ch" forName="LShape" refType="h" fact="0.234700"/>
              <dgm:constr type="w" for="ch" forName="LShape" refType="w" fact="0.998000"/>
              <dgm:constr type="h" for="ch" forName="LShape" refType="h" fact="0.516400"/>
              <dgm:constr type="r" for="ch" forName="ParentText" refType="w"/>
              <dgm:constr type="t" for="ch" forName="ParentText" refType="h" fact="0.320000"/>
              <dgm:constr type="w" for="ch" forName="ParentText" refType="w" fact="0.901000"/>
              <dgm:constr type="h" for="ch" forName="ParentText" refType="h" fact="0.680000"/>
              <dgm:constr type="l" for="ch" forName="Triangle" refType="w" fact="0.83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000"/>
              <dgm:constr type="t" for="ch" forName="LShape" refType="h" fact="0.234700"/>
              <dgm:constr type="w" for="ch" forName="LShape" refType="w"/>
              <dgm:constr type="h" for="ch" forName="LShape" refType="h" fact="0.516400"/>
              <dgm:constr type="l" for="ch" forName="ParentText" refType="w" fact="0.000000"/>
              <dgm:constr type="t" for="ch" forName="ParentText" refType="h" fact="0.320000"/>
              <dgm:constr type="w" for="ch" forName="ParentText" refType="w" fact="0.902000"/>
              <dgm:constr type="h" for="ch" forName="ParentText" refType="h" fact="0.680000"/>
              <dgm:constr type="l" for="ch" forName="Triangle" refType="w" fact="0.000000"/>
              <dgm:constr type="t" for="ch" forName="Triangle" refType="h" fact="0.000000"/>
              <dgm:constr type="w" for="ch" forName="Triangle" refType="w" fact="0.170000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rot="90.000000" type="corner" r:blip="">
                <dgm:adjLst>
                  <dgm:adj idx="1" val="0.161200"/>
                  <dgm:adj idx="2" val="0.161100"/>
                </dgm:adjLst>
              </dgm:shape>
            </dgm:if>
            <dgm:else name="Name8">
              <dgm:shape rot="180.000000" type="corner" r:blip="">
                <dgm:adjLst>
                  <dgm:adj idx="1" val="0.161200"/>
                  <dgm:adj idx="2" val="0.161100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type="rect" r:blip="">
            <dgm:adjLst/>
          </dgm:shape>
          <dgm:presOf axis="desOrSelf" ptType="node"/>
          <dgm:constrLst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type="triangle" r:blip="">
                    <dgm:adjLst>
                      <dgm:adj idx="1" val="1.000000"/>
                    </dgm:adjLst>
                  </dgm:shape>
                </dgm:if>
                <dgm:else name="Name13">
                  <dgm:shape rot="90.000000" type="triangle" r:blip="">
                    <dgm:adjLst>
                      <dgm:adj idx="1" val="1.000000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60336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r">
              <a:defRPr sz="1200"/>
            </a:lvl1pPr>
          </a:lstStyle>
          <a:p>
            <a:pPr>
              <a:defRPr/>
            </a:pPr>
            <a:fld id="{C5380334-13B4-4816-BC0B-C9543A5DB747}" type="datetimeFigureOut">
              <a:rPr lang="en-US"/>
              <a:t/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23863" y="1244600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2" tIns="45816" rIns="91632" bIns="45816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515" y="4787126"/>
            <a:ext cx="5452110" cy="3916740"/>
          </a:xfrm>
          <a:prstGeom prst="rect">
            <a:avLst/>
          </a:prstGeom>
        </p:spPr>
        <p:txBody>
          <a:bodyPr vert="horz" lIns="91632" tIns="45816" rIns="91632" bIns="45816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448187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60336" y="9448187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r">
              <a:defRPr sz="1200"/>
            </a:lvl1pPr>
          </a:lstStyle>
          <a:p>
            <a:pPr>
              <a:defRPr/>
            </a:pPr>
            <a:fld id="{BD225FB8-320C-4083-8A3A-856629D1AEA9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Photos by </a:t>
            </a:r>
            <a:r>
              <a:rPr lang="en-US"/>
              <a:t>creativeart</a:t>
            </a:r>
            <a:r>
              <a:rPr lang="en-US"/>
              <a:t> / </a:t>
            </a:r>
            <a:r>
              <a:rPr lang="en-US"/>
              <a:t>Freepik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225FB8-320C-4083-8A3A-856629D1AEA9}" type="slidenum">
              <a:rPr lang="en-US"/>
              <a:t/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72495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13444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Photos by </a:t>
            </a:r>
            <a:r>
              <a:rPr lang="en-US"/>
              <a:t>creativeart</a:t>
            </a:r>
            <a:r>
              <a:rPr lang="en-US"/>
              <a:t> / </a:t>
            </a:r>
            <a:r>
              <a:rPr lang="en-US"/>
              <a:t>Freepik</a:t>
            </a:r>
            <a:endParaRPr lang="en-US"/>
          </a:p>
        </p:txBody>
      </p:sp>
      <p:sp>
        <p:nvSpPr>
          <p:cNvPr id="181675915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2E29F9B-2D2F-B2B4-F43A-B85C94EA3131}" type="slidenum">
              <a:rPr lang="en-US"/>
              <a:t/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Photos by </a:t>
            </a:r>
            <a:r>
              <a:rPr lang="en-US"/>
              <a:t>Freepik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225FB8-320C-4083-8A3A-856629D1AEA9}" type="slidenum">
              <a:rPr lang="en-US"/>
              <a:t/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4D2E29-67F4-44D8-B0E3-F54815B4F12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3"/>
          <p:cNvSpPr/>
          <p:nvPr userDrawn="1"/>
        </p:nvSpPr>
        <p:spPr bwMode="auto">
          <a:xfrm flipH="1">
            <a:off x="11492632" y="6158632"/>
            <a:ext cx="699368" cy="699368"/>
          </a:xfrm>
          <a:prstGeom prst="round1Rect">
            <a:avLst>
              <a:gd name="adj" fmla="val 3119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" y="365126"/>
            <a:ext cx="10972800" cy="775612"/>
          </a:xfrm>
        </p:spPr>
        <p:txBody>
          <a:bodyPr lIns="0" tIns="0" rIns="0" bIns="0" anchor="ctr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330859"/>
            <a:ext cx="10972800" cy="4846104"/>
          </a:xfrm>
        </p:spPr>
        <p:txBody>
          <a:bodyPr lIns="0" tIns="0" rIns="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658612" y="6369817"/>
            <a:ext cx="367408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4D2E29-67F4-44D8-B0E3-F54815B4F123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5126"/>
            <a:ext cx="10972800" cy="7756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30859"/>
            <a:ext cx="10972800" cy="48461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3" name="Rectangle: Single Corner Rounded 12"/>
          <p:cNvSpPr/>
          <p:nvPr userDrawn="1"/>
        </p:nvSpPr>
        <p:spPr bwMode="auto">
          <a:xfrm flipH="1">
            <a:off x="11492632" y="6158632"/>
            <a:ext cx="699368" cy="699368"/>
          </a:xfrm>
          <a:prstGeom prst="round1Rect">
            <a:avLst>
              <a:gd name="adj" fmla="val 3119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658612" y="6369817"/>
            <a:ext cx="367408" cy="27699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4D2E29-67F4-44D8-B0E3-F54815B4F123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Relationship Id="rId11" Type="http://schemas.openxmlformats.org/officeDocument/2006/relationships/image" Target="../media/image6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image" Target="../media/image3.jp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diagramData" Target="../diagrams/data3.xml" /><Relationship Id="rId13" Type="http://schemas.microsoft.com/office/2007/relationships/diagramDrawing" Target="../diagrams/drawing3.xml" /><Relationship Id="rId14" Type="http://schemas.openxmlformats.org/officeDocument/2006/relationships/diagramColors" Target="../diagrams/colors3.xml" /><Relationship Id="rId15" Type="http://schemas.openxmlformats.org/officeDocument/2006/relationships/diagramLayout" Target="../diagrams/layout3.xml" /><Relationship Id="rId16" Type="http://schemas.openxmlformats.org/officeDocument/2006/relationships/diagramQuickStyle" Target="../diagrams/quickStyle3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Rectangle 34"/>
          <p:cNvSpPr/>
          <p:nvPr/>
        </p:nvSpPr>
        <p:spPr bwMode="auto">
          <a:xfrm flipH="0" flipV="1">
            <a:off x="-42275" y="3053061"/>
            <a:ext cx="12213029" cy="3804939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77" t="0" r="0" b="0"/>
          <a:stretch/>
        </p:blipFill>
        <p:spPr bwMode="auto">
          <a:xfrm>
            <a:off x="0" y="0"/>
            <a:ext cx="6441648" cy="6858000"/>
          </a:xfrm>
          <a:prstGeom prst="flowChartOnlineStorage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4D2E29-67F4-44D8-B0E3-F54815B4F123}" type="slidenum">
              <a:rPr lang="en-US"/>
              <a:t/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 flipH="0" flipV="0">
            <a:off x="6328164" y="5999557"/>
            <a:ext cx="4068493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10 сентября 2024 года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г. Ставрополь</a:t>
            </a:r>
            <a:endParaRPr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36"/>
          <p:cNvSpPr/>
          <p:nvPr/>
        </p:nvSpPr>
        <p:spPr bwMode="auto">
          <a:xfrm>
            <a:off x="6230154" y="257160"/>
            <a:ext cx="5145882" cy="76009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564787"/>
                </a:solidFill>
                <a:latin typeface="Times New Roman"/>
                <a:cs typeface="Times New Roman"/>
              </a:rPr>
              <a:t>МИНИСТЕРСТВО ОБРАЗОВАНИЯ СТАВРОПОЛЬСКОГО КРАЯ</a:t>
            </a:r>
            <a:endParaRPr lang="en-US" b="1">
              <a:solidFill>
                <a:srgbClr val="564787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6615" y="-531805"/>
            <a:ext cx="2147078" cy="2147078"/>
          </a:xfrm>
          <a:prstGeom prst="rect">
            <a:avLst/>
          </a:prstGeom>
        </p:spPr>
      </p:pic>
      <p:sp>
        <p:nvSpPr>
          <p:cNvPr id="16" name="Рамка 15"/>
          <p:cNvSpPr/>
          <p:nvPr/>
        </p:nvSpPr>
        <p:spPr bwMode="auto">
          <a:xfrm>
            <a:off x="4882252" y="1231036"/>
            <a:ext cx="6984124" cy="2123657"/>
          </a:xfrm>
          <a:prstGeom prst="frame">
            <a:avLst>
              <a:gd name="adj1" fmla="val 545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156614" y="1488029"/>
            <a:ext cx="6846296" cy="2103480"/>
          </a:xfrm>
          <a:prstGeom prst="rect">
            <a:avLst/>
          </a:prstGeom>
          <a:solidFill>
            <a:srgbClr val="564787">
              <a:alpha val="42000"/>
            </a:srgb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defRPr/>
            </a:pPr>
            <a:endParaRPr lang="ru-RU" sz="22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sz="2200" b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ОБ ОРГАНИЗАЦИИ СОЦИАЛЬНО-ПСИХОЛОГИЧЕСКОГО ТЕСТИРОВАНИЯ ОБУЧАЮЩИХСЯ ОБРАЗОВАТЕЛЬНЫХ ОРГАНИЗАЦИЙ В 2024/2025 УЧЕБНОМ ГОДУ</a:t>
            </a:r>
            <a:endParaRPr lang="en-US" sz="22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endParaRPr lang="ru-RU" sz="22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Rectangle 34"/>
          <p:cNvSpPr/>
          <p:nvPr/>
        </p:nvSpPr>
        <p:spPr bwMode="auto">
          <a:xfrm flipV="1">
            <a:off x="18243" y="1245395"/>
            <a:ext cx="12175589" cy="5675767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just">
              <a:defRPr/>
            </a:pPr>
            <a:endParaRPr lang="en-US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88"/>
          <p:cNvSpPr/>
          <p:nvPr/>
        </p:nvSpPr>
        <p:spPr bwMode="auto">
          <a:xfrm>
            <a:off x="1833" y="99112"/>
            <a:ext cx="12192000" cy="685409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>
              <a:solidFill>
                <a:srgbClr val="652D7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48709" y="-215704"/>
            <a:ext cx="1284825" cy="12848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789769" y="99112"/>
            <a:ext cx="11107999" cy="7323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НОРМАТИВНО-ПРАВОВАЯ БАЗА, РЕГЛАМЕНТИРУЮЩАЯ ДЕЯТЕЛЬНОСТЬ ПО ОРГАНИЗАЦИИ СОЦИАЛЬНО-ПСИХОЛОГИЧЕСКОГО ТЕСТИРОВАНИЯ</a:t>
            </a:r>
            <a:endParaRPr lang="en-US"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453346" y="7406941"/>
            <a:ext cx="1424099" cy="9875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23" name="Фигура, имеющая форму буквы L 22"/>
          <p:cNvSpPr/>
          <p:nvPr/>
        </p:nvSpPr>
        <p:spPr bwMode="auto">
          <a:xfrm rot="5400000">
            <a:off x="5705740" y="-4660845"/>
            <a:ext cx="749977" cy="1192193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01323" y="897463"/>
            <a:ext cx="2662238" cy="9875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25" name="Фигура, имеющая форму буквы L 24"/>
          <p:cNvSpPr/>
          <p:nvPr/>
        </p:nvSpPr>
        <p:spPr bwMode="auto">
          <a:xfrm rot="5400000">
            <a:off x="5936637" y="-3294202"/>
            <a:ext cx="749977" cy="11460147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1761241" y="2120005"/>
            <a:ext cx="2858789" cy="9875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36" name="Фигура, имеющая форму буквы L 35"/>
          <p:cNvSpPr/>
          <p:nvPr/>
        </p:nvSpPr>
        <p:spPr bwMode="auto">
          <a:xfrm rot="5400000">
            <a:off x="5799215" y="-4000345"/>
            <a:ext cx="787761" cy="1168275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2" name="Фигура, имеющая форму буквы L 1"/>
          <p:cNvSpPr/>
          <p:nvPr/>
        </p:nvSpPr>
        <p:spPr bwMode="auto">
          <a:xfrm rot="5400000">
            <a:off x="6017727" y="-2352808"/>
            <a:ext cx="749977" cy="112979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 bwMode="auto">
          <a:xfrm rot="5400000">
            <a:off x="5681257" y="-581997"/>
            <a:ext cx="749977" cy="1197091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 bwMode="auto">
          <a:xfrm rot="5400000">
            <a:off x="6080028" y="-1354089"/>
            <a:ext cx="787761" cy="1113558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00959" y="1076119"/>
            <a:ext cx="11107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0">
                <a:solidFill>
                  <a:srgbClr val="652D74"/>
                </a:solidFill>
                <a:latin typeface="Times New Roman"/>
                <a:cs typeface="Times New Roman"/>
              </a:rPr>
              <a:t>Федеральный закон от 29.12.2012 № 273-ФЗ (ред. от 04.08.2023) «Об образовании в Российской Федерации» (п.п.15.1 ст. 28)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467147" y="1600894"/>
            <a:ext cx="113239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652D74"/>
                </a:solidFill>
                <a:latin typeface="Times New Roman"/>
                <a:ea typeface="Calibri"/>
                <a:cs typeface="Times New Roman"/>
              </a:rPr>
              <a:t>Федеральный закон от 08 января 1998 г. № З-ФЗ «О наркотических средствах и психотропных веществах» (п. 4 ст. 53.4)</a:t>
            </a: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76365" y="2121632"/>
            <a:ext cx="10609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652D74"/>
                </a:solidFill>
                <a:latin typeface="Times New Roman"/>
                <a:ea typeface="Calibri"/>
                <a:cs typeface="Times New Roman"/>
              </a:rPr>
              <a:t>Приказ Министерства просвещения Российской Федерации от 20 февраля 2020 г. № 59 «Об утверждении Порядка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38851" y="3052657"/>
            <a:ext cx="10447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652D74"/>
                </a:solidFill>
                <a:latin typeface="Times New Roman"/>
                <a:ea typeface="Calibri"/>
                <a:cs typeface="Times New Roman"/>
              </a:rPr>
              <a:t>Приказ Министерства науки и высшего образования Российской Федерации от 20 февраля 2020 г. № 239 «Об утверждении Порядка проведения социально-психологического тестирования обучающихся в образовательных организациях высшего образования»</a:t>
            </a: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994129" y="3937257"/>
            <a:ext cx="10414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652D74"/>
                </a:solidFill>
                <a:latin typeface="Times New Roman"/>
                <a:ea typeface="Calibri"/>
                <a:cs typeface="Times New Roman"/>
              </a:rPr>
              <a:t>Приказ Министерства здравоохранения Российской Федерации от 06 октября 2014 г. № 581 н 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</a:t>
            </a: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27442" y="5778448"/>
            <a:ext cx="11255031" cy="106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0">
                <a:solidFill>
                  <a:srgbClr val="652D74"/>
                </a:solidFill>
                <a:latin typeface="Times New Roman"/>
                <a:cs typeface="Times New Roman"/>
              </a:rPr>
              <a:t>Приказ министерства образования Ставропольского края № 1403-пр от 30.08.2024 г. «Об организации проведения социально-психологического тестирования обучающихся муниципальных, государственных общеобразовательных организаций Ставропольского края, профессиональных образовательных организаций и организаций высшего образования, подведомственных министерству образования Ставропольского края</a:t>
            </a:r>
            <a:endParaRPr/>
          </a:p>
        </p:txBody>
      </p:sp>
      <p:sp>
        <p:nvSpPr>
          <p:cNvPr id="47" name="TextBox 46"/>
          <p:cNvSpPr txBox="1"/>
          <p:nvPr/>
        </p:nvSpPr>
        <p:spPr bwMode="auto">
          <a:xfrm>
            <a:off x="251985" y="5118460"/>
            <a:ext cx="11156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>
                <a:solidFill>
                  <a:srgbClr val="652D74"/>
                </a:solidFill>
                <a:latin typeface="Times New Roman"/>
                <a:ea typeface="Calibri"/>
                <a:cs typeface="Times New Roman"/>
              </a:rPr>
              <a:t>Межведомственный приказ от 31 августа 2020 года № 1029-пр/01-25/893 «О реализации мер по раннему выявлению незаконного потребления наркотических средств и психотропных веществ»</a:t>
            </a: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sp>
        <p:nvSpPr>
          <p:cNvPr id="48" name="Фигура, имеющая форму буквы L 47"/>
          <p:cNvSpPr/>
          <p:nvPr/>
        </p:nvSpPr>
        <p:spPr bwMode="auto">
          <a:xfrm rot="5400000">
            <a:off x="5658750" y="107498"/>
            <a:ext cx="787761" cy="11963684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endParaRPr lang="ru-RU" sz="1600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88"/>
          <p:cNvSpPr/>
          <p:nvPr/>
        </p:nvSpPr>
        <p:spPr bwMode="auto">
          <a:xfrm>
            <a:off x="0" y="105257"/>
            <a:ext cx="12192000" cy="775612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5995" y="-147953"/>
            <a:ext cx="1200150" cy="1263580"/>
          </a:xfrm>
          <a:prstGeom prst="rect">
            <a:avLst/>
          </a:prstGeom>
        </p:spPr>
      </p:pic>
      <p:sp>
        <p:nvSpPr>
          <p:cNvPr id="7" name="Rectangle 34"/>
          <p:cNvSpPr/>
          <p:nvPr/>
        </p:nvSpPr>
        <p:spPr bwMode="auto">
          <a:xfrm flipV="1">
            <a:off x="228844" y="965423"/>
            <a:ext cx="11922241" cy="591442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791718" y="114812"/>
            <a:ext cx="10972800" cy="775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ЕДИНАЯ МЕТОДИКА ПРОВЕДЕНИЯ СОЦИАЛЬНО-ПСИХОЛОГИЧЕСКОГО ТЕСТИРОВАНИЯ</a:t>
            </a:r>
            <a:endParaRPr lang="en-US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Схема 10"/>
          <p:cNvGraphicFramePr>
            <a:graphicFrameLocks xmlns:a="http://schemas.openxmlformats.org/drawingml/2006/main"/>
          </p:cNvGraphicFramePr>
          <p:nvPr/>
        </p:nvGraphicFramePr>
        <p:xfrm>
          <a:off x="674611" y="860216"/>
          <a:ext cx="10842777" cy="5593914"/>
          <a:chOff x="0" y="0"/>
          <a:chExt cx="10842777" cy="559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32776" name="Picture 8" descr="https://forum.urc.ru/sites/default/files/729-1_0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55575" y="-15795625"/>
            <a:ext cx="1800000" cy="1200000"/>
          </a:xfrm>
          <a:prstGeom prst="rect">
            <a:avLst/>
          </a:prstGeom>
          <a:noFill/>
        </p:spPr>
      </p:pic>
      <p:sp>
        <p:nvSpPr>
          <p:cNvPr id="18" name="Равнобедренный треугольник 17"/>
          <p:cNvSpPr/>
          <p:nvPr/>
        </p:nvSpPr>
        <p:spPr bwMode="auto">
          <a:xfrm>
            <a:off x="17710434" y="4649511"/>
            <a:ext cx="73306" cy="8686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l="0" t="10028" r="0" b="0"/>
          <a:stretch/>
        </p:blipFill>
        <p:spPr bwMode="auto">
          <a:xfrm>
            <a:off x="5222873" y="940426"/>
            <a:ext cx="2014238" cy="12076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0E3EC"/>
              </a:clrFrom>
              <a:clrTo>
                <a:srgbClr val="E0E3EC">
                  <a:alpha val="0"/>
                </a:srgbClr>
              </a:clrTo>
            </a:clrChange>
          </a:blip>
          <a:stretch/>
        </p:blipFill>
        <p:spPr bwMode="auto">
          <a:xfrm>
            <a:off x="273857" y="2266798"/>
            <a:ext cx="1084722" cy="116220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 l="0" t="0" r="6462" b="0"/>
          <a:stretch/>
        </p:blipFill>
        <p:spPr bwMode="auto">
          <a:xfrm>
            <a:off x="1563294" y="1736468"/>
            <a:ext cx="3459202" cy="82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88"/>
          <p:cNvSpPr/>
          <p:nvPr/>
        </p:nvSpPr>
        <p:spPr bwMode="auto">
          <a:xfrm>
            <a:off x="0" y="105257"/>
            <a:ext cx="12192000" cy="775612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5995" y="-147953"/>
            <a:ext cx="1200150" cy="1263580"/>
          </a:xfrm>
          <a:prstGeom prst="rect">
            <a:avLst/>
          </a:prstGeom>
        </p:spPr>
      </p:pic>
      <p:sp>
        <p:nvSpPr>
          <p:cNvPr id="7" name="Rectangle 34"/>
          <p:cNvSpPr/>
          <p:nvPr/>
        </p:nvSpPr>
        <p:spPr bwMode="auto">
          <a:xfrm flipV="1">
            <a:off x="228844" y="965423"/>
            <a:ext cx="11922241" cy="591442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791718" y="114812"/>
            <a:ext cx="10972800" cy="7756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Times New Roman"/>
                <a:cs typeface="Times New Roman"/>
              </a:rPr>
              <a:t>ОРГАНИЗАЦИЯ СОЦИАЛЬНО-ПСИХОЛОГИЧЕСКОГО ТЕСТИРОВАНИЯ В ОБРАЗОВАТЕЛЬНЫХ ОРГАНИЗАЦИЯХ</a:t>
            </a:r>
            <a:endParaRPr lang="en-US" sz="24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Схема 10"/>
          <p:cNvGraphicFramePr>
            <a:graphicFrameLocks xmlns:a="http://schemas.openxmlformats.org/drawingml/2006/main"/>
          </p:cNvGraphicFramePr>
          <p:nvPr/>
        </p:nvGraphicFramePr>
        <p:xfrm>
          <a:off x="10668" y="880869"/>
          <a:ext cx="8752332" cy="3194026"/>
          <a:chOff x="0" y="0"/>
          <a:chExt cx="8752332" cy="319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32776" name="Picture 8" descr="https://forum.urc.ru/sites/default/files/729-1_0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55575" y="-15795625"/>
            <a:ext cx="1800000" cy="1200000"/>
          </a:xfrm>
          <a:prstGeom prst="rect">
            <a:avLst/>
          </a:prstGeom>
          <a:noFill/>
        </p:spPr>
      </p:pic>
      <p:sp>
        <p:nvSpPr>
          <p:cNvPr id="18" name="Равнобедренный треугольник 17"/>
          <p:cNvSpPr/>
          <p:nvPr/>
        </p:nvSpPr>
        <p:spPr bwMode="auto">
          <a:xfrm>
            <a:off x="17710434" y="4649511"/>
            <a:ext cx="73306" cy="8686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55574" y="4580233"/>
            <a:ext cx="2117523" cy="2115360"/>
          </a:xfrm>
          <a:prstGeom prst="flowChartConnector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34512" y="1453849"/>
            <a:ext cx="1393297" cy="1393297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425033" y="1020376"/>
            <a:ext cx="1297044" cy="1315981"/>
          </a:xfrm>
          <a:prstGeom prst="ellipse">
            <a:avLst/>
          </a:prstGeom>
        </p:spPr>
      </p:pic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4402467" y="2298447"/>
          <a:ext cx="7748615" cy="3313737"/>
          <a:chOff x="0" y="0"/>
          <a:chExt cx="7748615" cy="331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5" r:qs="rId16" r:cs="rId14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111913" y="1134079"/>
            <a:ext cx="262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652D74"/>
                </a:solidFill>
                <a:latin typeface="Times New Roman"/>
                <a:cs typeface="Times New Roman"/>
              </a:rPr>
              <a:t>ОБРАЗОВАТЕЛЬНЫЕ </a:t>
            </a:r>
            <a:endParaRPr/>
          </a:p>
          <a:p>
            <a:pPr algn="ctr">
              <a:defRPr/>
            </a:pPr>
            <a:r>
              <a:rPr lang="ru-RU" b="1">
                <a:solidFill>
                  <a:srgbClr val="652D74"/>
                </a:solidFill>
                <a:latin typeface="Times New Roman"/>
                <a:cs typeface="Times New Roman"/>
              </a:rPr>
              <a:t>ОРГАНИЗАЦИИ: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 bwMode="auto">
          <a:xfrm flipV="1">
            <a:off x="-84554" y="3053061"/>
            <a:ext cx="12276554" cy="3804939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88"/>
          <p:cNvSpPr/>
          <p:nvPr/>
        </p:nvSpPr>
        <p:spPr bwMode="auto">
          <a:xfrm>
            <a:off x="0" y="112156"/>
            <a:ext cx="12169000" cy="571696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Times New Roman"/>
                <a:cs typeface="Times New Roman"/>
              </a:rPr>
              <a:t>РЕЗУЛЬТАТЫ СОЦИАЛЬНО-ПСИХОЛОГИЧЕСКОГО ТЕСТИРОВАНИЯ</a:t>
            </a:r>
            <a:endParaRPr lang="en-US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-314006"/>
            <a:ext cx="1464920" cy="1390609"/>
          </a:xfrm>
          <a:prstGeom prst="rect">
            <a:avLst/>
          </a:prstGeom>
        </p:spPr>
      </p:pic>
      <p:graphicFrame>
        <p:nvGraphicFramePr>
          <p:cNvPr id="98" name="Таблица 97"/>
          <p:cNvGraphicFramePr>
            <a:graphicFrameLocks xmlns:a="http://schemas.openxmlformats.org/drawingml/2006/main" noGrp="1"/>
          </p:cNvGraphicFramePr>
          <p:nvPr/>
        </p:nvGraphicFramePr>
        <p:xfrm>
          <a:off x="153292" y="756384"/>
          <a:ext cx="6367428" cy="600441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{3B4B98B0-60AC-42C2-AFA5-B58CD77FA1E5}</a:tableStyleId>
              </a:tblPr>
              <a:tblGrid>
                <a:gridCol w="3252428"/>
                <a:gridCol w="961985"/>
                <a:gridCol w="1007794"/>
                <a:gridCol w="1145221"/>
              </a:tblGrid>
              <a:tr h="186840">
                <a:tc>
                  <a:txBody>
                    <a:bodyPr/>
                    <a:p>
                      <a:pPr>
                        <a:defRPr/>
                      </a:pPr>
                      <a:endParaRPr sz="1600" b="1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2021 год</a:t>
                      </a:r>
                      <a:endParaRPr sz="1600" b="1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2022 год</a:t>
                      </a:r>
                      <a:endParaRPr b="1">
                        <a:solidFill>
                          <a:srgbClr val="7030A0"/>
                        </a:solidFill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sz="1600" b="1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</a:tr>
              <a:tr h="1634200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 обучающихся образовательных о</a:t>
                      </a: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рганизаций, принявших участие в тестировании: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обучающихся школ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обучающихся   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колледжей и вузов</a:t>
                      </a:r>
                      <a:endParaRPr lang="ru-RU" sz="1600" b="1" i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123 670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89 305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endParaRPr/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34 365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marL="0" algn="ctr" defTabSz="914400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129 651</a:t>
                      </a:r>
                      <a:endParaRPr sz="1600" b="1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endParaRPr lang="ru-RU" sz="1600" b="1">
                        <a:solidFill>
                          <a:srgbClr val="00206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91 476</a:t>
                      </a:r>
                      <a:endParaRPr/>
                    </a:p>
                    <a:p>
                      <a:pPr marL="0" algn="ctr" defTabSz="914400">
                        <a:defRPr/>
                      </a:pPr>
                      <a:endParaRPr/>
                    </a:p>
                    <a:p>
                      <a:pPr marL="0" algn="ctr" defTabSz="914400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38 175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136 402</a:t>
                      </a:r>
                      <a:endParaRPr sz="1600" b="1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solidFill>
                          <a:srgbClr val="7030A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94 874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41 528</a:t>
                      </a:r>
                      <a:endParaRPr sz="16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</a:tr>
              <a:tr h="769298">
                <a:tc>
                  <a:txBody>
                    <a:bodyPr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 обучающихся, отказавшихся 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от тестирования: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обучающихся школ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обучающихся   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колледжей и вузов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1 302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(1,04%)</a:t>
                      </a:r>
                      <a:endParaRPr/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1237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65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393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(0,3%)</a:t>
                      </a:r>
                      <a:endParaRPr/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366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3 623</a:t>
                      </a:r>
                      <a:endParaRPr sz="16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(2,59 %)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3 388</a:t>
                      </a:r>
                      <a:endParaRPr sz="1600" b="1"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</a:tr>
              <a:tr h="93857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Количество выявленных обучающихся в результате тестирования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обучающихся школ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количество</a:t>
                      </a: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обучающихся   </a:t>
                      </a:r>
                      <a:endParaRPr/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   колледжей и вузов</a:t>
                      </a:r>
                      <a:endParaRPr lang="ru-RU" sz="1600" b="1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6 820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5 637</a:t>
                      </a:r>
                      <a:endParaRPr/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1 183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1600" b="1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Times New Roman"/>
                          <a:cs typeface="Times New Roman"/>
                        </a:rPr>
                        <a:t>7 690</a:t>
                      </a:r>
                      <a:endParaRPr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6 376</a:t>
                      </a:r>
                      <a:endParaRPr/>
                    </a:p>
                    <a:p>
                      <a:pPr algn="ctr">
                        <a:defRPr/>
                      </a:pP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1 314</a:t>
                      </a:r>
                      <a:endParaRPr lang="ru-RU"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  <a:tc>
                  <a:txBody>
                    <a:bodyPr/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10 030</a:t>
                      </a:r>
                      <a:endParaRPr sz="16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6 504</a:t>
                      </a:r>
                      <a:endParaRPr sz="16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6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6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3 526</a:t>
                      </a:r>
                      <a:endParaRPr sz="1600" b="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91444" marR="91444" marT="45702" marB="45702"/>
                </a:tc>
              </a:tr>
            </a:tbl>
          </a:graphicData>
        </a:graphic>
      </p:graphicFrame>
      <p:sp>
        <p:nvSpPr>
          <p:cNvPr id="94" name="Rectangle 26"/>
          <p:cNvSpPr/>
          <p:nvPr/>
        </p:nvSpPr>
        <p:spPr bwMode="auto">
          <a:xfrm>
            <a:off x="7273074" y="756382"/>
            <a:ext cx="4551630" cy="64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МУНИЦИПАЛЬНЫЕ ОБРАЗОВАНИЯ С ВЫСОКИМ ПОКАЗАТЕЛЕМ ОТКАЗОВ ОТ УЧАСТИЯ </a:t>
            </a:r>
            <a:b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В ТЕСТИРОВАНИИ: </a:t>
            </a:r>
            <a:endParaRPr lang="en-US" sz="14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pSp>
        <p:nvGrpSpPr>
          <p:cNvPr id="95" name="Group 24"/>
          <p:cNvGrpSpPr/>
          <p:nvPr/>
        </p:nvGrpSpPr>
        <p:grpSpPr bwMode="auto">
          <a:xfrm>
            <a:off x="6709508" y="2207674"/>
            <a:ext cx="5296038" cy="297666"/>
            <a:chOff x="0" y="0"/>
            <a:chExt cx="5296038" cy="297666"/>
          </a:xfrm>
        </p:grpSpPr>
        <p:sp>
          <p:nvSpPr>
            <p:cNvPr id="96" name="Rectangle 18"/>
            <p:cNvSpPr/>
            <p:nvPr/>
          </p:nvSpPr>
          <p:spPr bwMode="auto">
            <a:xfrm>
              <a:off x="375752" y="43632"/>
              <a:ext cx="492028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Ипатовский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(2,82 %)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97" name="Group 23"/>
            <p:cNvGrpSpPr/>
            <p:nvPr/>
          </p:nvGrpSpPr>
          <p:grpSpPr bwMode="auto">
            <a:xfrm>
              <a:off x="0" y="0"/>
              <a:ext cx="317774" cy="297666"/>
              <a:chOff x="0" y="0"/>
              <a:chExt cx="317774" cy="297666"/>
            </a:xfrm>
          </p:grpSpPr>
          <p:sp>
            <p:nvSpPr>
              <p:cNvPr id="100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: Top Corners Rounded 21"/>
              <p:cNvSpPr/>
              <p:nvPr/>
            </p:nvSpPr>
            <p:spPr bwMode="auto">
              <a:xfrm rot="5400000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Isosceles Triangle 20"/>
              <p:cNvSpPr/>
              <p:nvPr/>
            </p:nvSpPr>
            <p:spPr bwMode="auto">
              <a:xfrm rot="5400000">
                <a:off x="165977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Isosceles Triangle 22"/>
              <p:cNvSpPr/>
              <p:nvPr/>
            </p:nvSpPr>
            <p:spPr bwMode="auto">
              <a:xfrm rot="5400000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04" name="Group 24"/>
          <p:cNvGrpSpPr/>
          <p:nvPr/>
        </p:nvGrpSpPr>
        <p:grpSpPr bwMode="auto">
          <a:xfrm>
            <a:off x="6709508" y="2554465"/>
            <a:ext cx="5296398" cy="297666"/>
            <a:chOff x="0" y="0"/>
            <a:chExt cx="5296398" cy="297666"/>
          </a:xfrm>
        </p:grpSpPr>
        <p:sp>
          <p:nvSpPr>
            <p:cNvPr id="105" name="Rectangle 18"/>
            <p:cNvSpPr/>
            <p:nvPr/>
          </p:nvSpPr>
          <p:spPr bwMode="auto">
            <a:xfrm>
              <a:off x="375752" y="43632"/>
              <a:ext cx="492064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Труновский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(3,7 %)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06" name="Group 23"/>
            <p:cNvGrpSpPr/>
            <p:nvPr/>
          </p:nvGrpSpPr>
          <p:grpSpPr bwMode="auto">
            <a:xfrm>
              <a:off x="0" y="0"/>
              <a:ext cx="317774" cy="297666"/>
              <a:chOff x="0" y="0"/>
              <a:chExt cx="317774" cy="297666"/>
            </a:xfrm>
          </p:grpSpPr>
          <p:sp>
            <p:nvSpPr>
              <p:cNvPr id="107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8" name="Rectangle: Top Corners Rounded 21"/>
              <p:cNvSpPr/>
              <p:nvPr/>
            </p:nvSpPr>
            <p:spPr bwMode="auto">
              <a:xfrm rot="5400000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Isosceles Triangle 20"/>
              <p:cNvSpPr/>
              <p:nvPr/>
            </p:nvSpPr>
            <p:spPr bwMode="auto">
              <a:xfrm rot="5400000">
                <a:off x="165977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Isosceles Triangle 22"/>
              <p:cNvSpPr/>
              <p:nvPr/>
            </p:nvSpPr>
            <p:spPr bwMode="auto">
              <a:xfrm rot="5400000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1" name="Group 24"/>
          <p:cNvGrpSpPr/>
          <p:nvPr/>
        </p:nvGrpSpPr>
        <p:grpSpPr bwMode="auto">
          <a:xfrm>
            <a:off x="6709508" y="1453315"/>
            <a:ext cx="5297838" cy="297666"/>
            <a:chOff x="0" y="0"/>
            <a:chExt cx="5297838" cy="297666"/>
          </a:xfrm>
        </p:grpSpPr>
        <p:sp>
          <p:nvSpPr>
            <p:cNvPr id="112" name="Rectangle 18"/>
            <p:cNvSpPr/>
            <p:nvPr/>
          </p:nvSpPr>
          <p:spPr bwMode="auto">
            <a:xfrm>
              <a:off x="375752" y="43632"/>
              <a:ext cx="492208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Благодарненский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(1,31 %)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13" name="Group 23"/>
            <p:cNvGrpSpPr/>
            <p:nvPr/>
          </p:nvGrpSpPr>
          <p:grpSpPr bwMode="auto">
            <a:xfrm>
              <a:off x="0" y="0"/>
              <a:ext cx="317774" cy="297666"/>
              <a:chOff x="0" y="0"/>
              <a:chExt cx="317774" cy="297666"/>
            </a:xfrm>
          </p:grpSpPr>
          <p:sp>
            <p:nvSpPr>
              <p:cNvPr id="114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5" name="Rectangle: Top Corners Rounded 21"/>
              <p:cNvSpPr/>
              <p:nvPr/>
            </p:nvSpPr>
            <p:spPr bwMode="auto">
              <a:xfrm rot="5400000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6" name="Isosceles Triangle 20"/>
              <p:cNvSpPr/>
              <p:nvPr/>
            </p:nvSpPr>
            <p:spPr bwMode="auto">
              <a:xfrm rot="5400000">
                <a:off x="165977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7" name="Isosceles Triangle 22"/>
              <p:cNvSpPr/>
              <p:nvPr/>
            </p:nvSpPr>
            <p:spPr bwMode="auto">
              <a:xfrm rot="5400000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8" name="Group 24"/>
          <p:cNvGrpSpPr/>
          <p:nvPr/>
        </p:nvGrpSpPr>
        <p:grpSpPr bwMode="auto">
          <a:xfrm>
            <a:off x="6554542" y="3566185"/>
            <a:ext cx="5296758" cy="297666"/>
            <a:chOff x="0" y="0"/>
            <a:chExt cx="5296758" cy="297666"/>
          </a:xfrm>
        </p:grpSpPr>
        <p:sp>
          <p:nvSpPr>
            <p:cNvPr id="119" name="Rectangle 18"/>
            <p:cNvSpPr/>
            <p:nvPr/>
          </p:nvSpPr>
          <p:spPr bwMode="auto">
            <a:xfrm>
              <a:off x="375752" y="43632"/>
              <a:ext cx="492100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Андроповский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(9,11 %)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20" name="Group 23"/>
            <p:cNvGrpSpPr/>
            <p:nvPr/>
          </p:nvGrpSpPr>
          <p:grpSpPr bwMode="auto">
            <a:xfrm>
              <a:off x="0" y="0"/>
              <a:ext cx="317774" cy="297666"/>
              <a:chOff x="0" y="0"/>
              <a:chExt cx="317774" cy="297666"/>
            </a:xfrm>
          </p:grpSpPr>
          <p:sp>
            <p:nvSpPr>
              <p:cNvPr id="121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2" name="Rectangle: Top Corners Rounded 21"/>
              <p:cNvSpPr/>
              <p:nvPr/>
            </p:nvSpPr>
            <p:spPr bwMode="auto">
              <a:xfrm rot="5400000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" name="Isosceles Triangle 20"/>
              <p:cNvSpPr/>
              <p:nvPr/>
            </p:nvSpPr>
            <p:spPr bwMode="auto">
              <a:xfrm rot="5400000">
                <a:off x="165977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4" name="Isosceles Triangle 22"/>
              <p:cNvSpPr/>
              <p:nvPr/>
            </p:nvSpPr>
            <p:spPr bwMode="auto">
              <a:xfrm rot="5400000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25" name="Group 24"/>
          <p:cNvGrpSpPr/>
          <p:nvPr/>
        </p:nvGrpSpPr>
        <p:grpSpPr bwMode="auto">
          <a:xfrm>
            <a:off x="6709508" y="1836740"/>
            <a:ext cx="5292438" cy="297666"/>
            <a:chOff x="0" y="0"/>
            <a:chExt cx="5292438" cy="297666"/>
          </a:xfrm>
        </p:grpSpPr>
        <p:sp>
          <p:nvSpPr>
            <p:cNvPr id="126" name="Rectangle 18"/>
            <p:cNvSpPr/>
            <p:nvPr/>
          </p:nvSpPr>
          <p:spPr bwMode="auto">
            <a:xfrm>
              <a:off x="375752" y="43632"/>
              <a:ext cx="491668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г. Железноводск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(1,95 %)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27" name="Group 23"/>
            <p:cNvGrpSpPr/>
            <p:nvPr/>
          </p:nvGrpSpPr>
          <p:grpSpPr bwMode="auto">
            <a:xfrm>
              <a:off x="0" y="0"/>
              <a:ext cx="317774" cy="297666"/>
              <a:chOff x="0" y="0"/>
              <a:chExt cx="317774" cy="297666"/>
            </a:xfrm>
          </p:grpSpPr>
          <p:sp>
            <p:nvSpPr>
              <p:cNvPr id="128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9" name="Rectangle: Top Corners Rounded 21"/>
              <p:cNvSpPr/>
              <p:nvPr/>
            </p:nvSpPr>
            <p:spPr bwMode="auto">
              <a:xfrm rot="5400000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0" name="Isosceles Triangle 20"/>
              <p:cNvSpPr/>
              <p:nvPr/>
            </p:nvSpPr>
            <p:spPr bwMode="auto">
              <a:xfrm rot="5400000">
                <a:off x="165977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1" name="Isosceles Triangle 22"/>
              <p:cNvSpPr/>
              <p:nvPr/>
            </p:nvSpPr>
            <p:spPr bwMode="auto">
              <a:xfrm rot="5400000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62169393" name="Group 24"/>
          <p:cNvGrpSpPr/>
          <p:nvPr/>
        </p:nvGrpSpPr>
        <p:grpSpPr bwMode="auto">
          <a:xfrm>
            <a:off x="6561711" y="4269714"/>
            <a:ext cx="5296398" cy="297666"/>
            <a:chOff x="0" y="0"/>
            <a:chExt cx="5296398" cy="297666"/>
          </a:xfrm>
        </p:grpSpPr>
        <p:sp>
          <p:nvSpPr>
            <p:cNvPr id="1232863967" name="Rectangle 18"/>
            <p:cNvSpPr/>
            <p:nvPr/>
          </p:nvSpPr>
          <p:spPr bwMode="auto">
            <a:xfrm>
              <a:off x="375752" y="43632"/>
              <a:ext cx="492064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Грачевский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(10,59 %)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077549406" name="Group 23"/>
            <p:cNvGrpSpPr/>
            <p:nvPr/>
          </p:nvGrpSpPr>
          <p:grpSpPr bwMode="auto">
            <a:xfrm>
              <a:off x="0" y="0"/>
              <a:ext cx="317773" cy="297666"/>
              <a:chOff x="0" y="0"/>
              <a:chExt cx="317773" cy="297666"/>
            </a:xfrm>
          </p:grpSpPr>
          <p:sp>
            <p:nvSpPr>
              <p:cNvPr id="172667487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57303831" name="Rectangle: Top Corners Rounded 21"/>
              <p:cNvSpPr/>
              <p:nvPr/>
            </p:nvSpPr>
            <p:spPr bwMode="auto">
              <a:xfrm rot="5399976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17985024" name="Isosceles Triangle 20"/>
              <p:cNvSpPr/>
              <p:nvPr/>
            </p:nvSpPr>
            <p:spPr bwMode="auto">
              <a:xfrm rot="5399976">
                <a:off x="165976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67853603" name="Isosceles Triangle 22"/>
              <p:cNvSpPr/>
              <p:nvPr/>
            </p:nvSpPr>
            <p:spPr bwMode="auto">
              <a:xfrm rot="5399976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846435452" name="Group 24"/>
          <p:cNvGrpSpPr/>
          <p:nvPr/>
        </p:nvGrpSpPr>
        <p:grpSpPr bwMode="auto">
          <a:xfrm>
            <a:off x="6561711" y="4616505"/>
            <a:ext cx="5296038" cy="297666"/>
            <a:chOff x="0" y="0"/>
            <a:chExt cx="5296038" cy="297666"/>
          </a:xfrm>
        </p:grpSpPr>
        <p:sp>
          <p:nvSpPr>
            <p:cNvPr id="1003283663" name="Rectangle 18"/>
            <p:cNvSpPr/>
            <p:nvPr/>
          </p:nvSpPr>
          <p:spPr bwMode="auto">
            <a:xfrm>
              <a:off x="375752" y="43632"/>
              <a:ext cx="492028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Кировский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(9,64 %)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934865856" name="Group 23"/>
            <p:cNvGrpSpPr/>
            <p:nvPr/>
          </p:nvGrpSpPr>
          <p:grpSpPr bwMode="auto">
            <a:xfrm>
              <a:off x="0" y="0"/>
              <a:ext cx="317773" cy="297666"/>
              <a:chOff x="0" y="0"/>
              <a:chExt cx="317773" cy="297666"/>
            </a:xfrm>
          </p:grpSpPr>
          <p:sp>
            <p:nvSpPr>
              <p:cNvPr id="1957054543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14661307" name="Rectangle: Top Corners Rounded 21"/>
              <p:cNvSpPr/>
              <p:nvPr/>
            </p:nvSpPr>
            <p:spPr bwMode="auto">
              <a:xfrm rot="5399976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3667008" name="Isosceles Triangle 20"/>
              <p:cNvSpPr/>
              <p:nvPr/>
            </p:nvSpPr>
            <p:spPr bwMode="auto">
              <a:xfrm rot="5399976">
                <a:off x="165976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67615103" name="Isosceles Triangle 22"/>
              <p:cNvSpPr/>
              <p:nvPr/>
            </p:nvSpPr>
            <p:spPr bwMode="auto">
              <a:xfrm rot="5399976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711151559" name="Group 24"/>
          <p:cNvGrpSpPr/>
          <p:nvPr/>
        </p:nvGrpSpPr>
        <p:grpSpPr bwMode="auto">
          <a:xfrm>
            <a:off x="6561711" y="4997366"/>
            <a:ext cx="5297478" cy="297666"/>
            <a:chOff x="0" y="0"/>
            <a:chExt cx="5297478" cy="297666"/>
          </a:xfrm>
        </p:grpSpPr>
        <p:sp>
          <p:nvSpPr>
            <p:cNvPr id="1322477765" name="Rectangle 18"/>
            <p:cNvSpPr/>
            <p:nvPr/>
          </p:nvSpPr>
          <p:spPr bwMode="auto">
            <a:xfrm>
              <a:off x="375752" y="43632"/>
              <a:ext cx="492172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Кочубеевский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(9,84 %)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123374597" name="Group 23"/>
            <p:cNvGrpSpPr/>
            <p:nvPr/>
          </p:nvGrpSpPr>
          <p:grpSpPr bwMode="auto">
            <a:xfrm>
              <a:off x="0" y="0"/>
              <a:ext cx="317773" cy="297666"/>
              <a:chOff x="0" y="0"/>
              <a:chExt cx="317773" cy="297666"/>
            </a:xfrm>
          </p:grpSpPr>
          <p:sp>
            <p:nvSpPr>
              <p:cNvPr id="619453722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13201347" name="Rectangle: Top Corners Rounded 21"/>
              <p:cNvSpPr/>
              <p:nvPr/>
            </p:nvSpPr>
            <p:spPr bwMode="auto">
              <a:xfrm rot="5399976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562302" name="Isosceles Triangle 20"/>
              <p:cNvSpPr/>
              <p:nvPr/>
            </p:nvSpPr>
            <p:spPr bwMode="auto">
              <a:xfrm rot="5399976">
                <a:off x="165976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6508064" name="Isosceles Triangle 22"/>
              <p:cNvSpPr/>
              <p:nvPr/>
            </p:nvSpPr>
            <p:spPr bwMode="auto">
              <a:xfrm rot="5399976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266614411" name="Group 24"/>
          <p:cNvGrpSpPr/>
          <p:nvPr/>
        </p:nvGrpSpPr>
        <p:grpSpPr bwMode="auto">
          <a:xfrm>
            <a:off x="6561711" y="3898780"/>
            <a:ext cx="5299998" cy="297666"/>
            <a:chOff x="0" y="0"/>
            <a:chExt cx="5299998" cy="297666"/>
          </a:xfrm>
        </p:grpSpPr>
        <p:sp>
          <p:nvSpPr>
            <p:cNvPr id="1516396741" name="Rectangle 18"/>
            <p:cNvSpPr/>
            <p:nvPr/>
          </p:nvSpPr>
          <p:spPr bwMode="auto">
            <a:xfrm>
              <a:off x="375752" y="43632"/>
              <a:ext cx="492424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г. Ессентуки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(12,78 %)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178790745" name="Group 23"/>
            <p:cNvGrpSpPr/>
            <p:nvPr/>
          </p:nvGrpSpPr>
          <p:grpSpPr bwMode="auto">
            <a:xfrm>
              <a:off x="0" y="0"/>
              <a:ext cx="317773" cy="297666"/>
              <a:chOff x="0" y="0"/>
              <a:chExt cx="317773" cy="297666"/>
            </a:xfrm>
          </p:grpSpPr>
          <p:sp>
            <p:nvSpPr>
              <p:cNvPr id="891865907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34602306" name="Rectangle: Top Corners Rounded 21"/>
              <p:cNvSpPr/>
              <p:nvPr/>
            </p:nvSpPr>
            <p:spPr bwMode="auto">
              <a:xfrm rot="5399976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54446213" name="Isosceles Triangle 20"/>
              <p:cNvSpPr/>
              <p:nvPr/>
            </p:nvSpPr>
            <p:spPr bwMode="auto">
              <a:xfrm rot="5399976">
                <a:off x="165976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72521111" name="Isosceles Triangle 22"/>
              <p:cNvSpPr/>
              <p:nvPr/>
            </p:nvSpPr>
            <p:spPr bwMode="auto">
              <a:xfrm rot="5399976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84060952" name="Group 24"/>
          <p:cNvGrpSpPr/>
          <p:nvPr/>
        </p:nvGrpSpPr>
        <p:grpSpPr bwMode="auto">
          <a:xfrm>
            <a:off x="6551870" y="5389369"/>
            <a:ext cx="5294958" cy="297666"/>
            <a:chOff x="0" y="0"/>
            <a:chExt cx="5294958" cy="297666"/>
          </a:xfrm>
        </p:grpSpPr>
        <p:sp>
          <p:nvSpPr>
            <p:cNvPr id="1203297747" name="Rectangle 18"/>
            <p:cNvSpPr/>
            <p:nvPr/>
          </p:nvSpPr>
          <p:spPr bwMode="auto">
            <a:xfrm>
              <a:off x="375752" y="43632"/>
              <a:ext cx="4919206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Курский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(9,2 %)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41655529" name="Group 23"/>
            <p:cNvGrpSpPr/>
            <p:nvPr/>
          </p:nvGrpSpPr>
          <p:grpSpPr bwMode="auto">
            <a:xfrm>
              <a:off x="0" y="0"/>
              <a:ext cx="317773" cy="297666"/>
              <a:chOff x="0" y="0"/>
              <a:chExt cx="317773" cy="297666"/>
            </a:xfrm>
          </p:grpSpPr>
          <p:sp>
            <p:nvSpPr>
              <p:cNvPr id="876454467" name="Oval 19"/>
              <p:cNvSpPr/>
              <p:nvPr/>
            </p:nvSpPr>
            <p:spPr bwMode="auto">
              <a:xfrm>
                <a:off x="0" y="0"/>
                <a:ext cx="243731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14036342" name="Rectangle: Top Corners Rounded 21"/>
              <p:cNvSpPr/>
              <p:nvPr/>
            </p:nvSpPr>
            <p:spPr bwMode="auto">
              <a:xfrm rot="5399976">
                <a:off x="124288" y="117633"/>
                <a:ext cx="154869" cy="624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25925101" name="Isosceles Triangle 20"/>
              <p:cNvSpPr/>
              <p:nvPr/>
            </p:nvSpPr>
            <p:spPr bwMode="auto">
              <a:xfrm rot="5399976">
                <a:off x="165976" y="70983"/>
                <a:ext cx="147889" cy="155703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59653905" name="Isosceles Triangle 22"/>
              <p:cNvSpPr/>
              <p:nvPr/>
            </p:nvSpPr>
            <p:spPr bwMode="auto">
              <a:xfrm rot="5399976">
                <a:off x="125013" y="96414"/>
                <a:ext cx="101607" cy="10697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87734294" name="Group 24"/>
          <p:cNvGrpSpPr/>
          <p:nvPr/>
        </p:nvGrpSpPr>
        <p:grpSpPr bwMode="auto">
          <a:xfrm>
            <a:off x="6546899" y="5767164"/>
            <a:ext cx="5299637" cy="297666"/>
            <a:chOff x="0" y="0"/>
            <a:chExt cx="5299637" cy="297666"/>
          </a:xfrm>
        </p:grpSpPr>
        <p:sp>
          <p:nvSpPr>
            <p:cNvPr id="1023086143" name="Rectangle 18"/>
            <p:cNvSpPr/>
            <p:nvPr/>
          </p:nvSpPr>
          <p:spPr bwMode="auto">
            <a:xfrm>
              <a:off x="375751" y="43632"/>
              <a:ext cx="4923885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Минераловодский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(10,09 %)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664285538" name="Group 23"/>
            <p:cNvGrpSpPr/>
            <p:nvPr/>
          </p:nvGrpSpPr>
          <p:grpSpPr bwMode="auto">
            <a:xfrm>
              <a:off x="0" y="0"/>
              <a:ext cx="317772" cy="297666"/>
              <a:chOff x="0" y="0"/>
              <a:chExt cx="317772" cy="297666"/>
            </a:xfrm>
          </p:grpSpPr>
          <p:sp>
            <p:nvSpPr>
              <p:cNvPr id="1543460978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94982892" name="Rectangle: Top Corners Rounded 21"/>
              <p:cNvSpPr/>
              <p:nvPr/>
            </p:nvSpPr>
            <p:spPr bwMode="auto">
              <a:xfrm rot="5399976">
                <a:off x="124287" y="117633"/>
                <a:ext cx="154869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27893106" name="Isosceles Triangle 20"/>
              <p:cNvSpPr/>
              <p:nvPr/>
            </p:nvSpPr>
            <p:spPr bwMode="auto">
              <a:xfrm rot="5399976">
                <a:off x="165976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3763123" name="Isosceles Triangle 22"/>
              <p:cNvSpPr/>
              <p:nvPr/>
            </p:nvSpPr>
            <p:spPr bwMode="auto">
              <a:xfrm rot="5399976">
                <a:off x="125012" y="96413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55049100" name="Group 24"/>
          <p:cNvGrpSpPr/>
          <p:nvPr/>
        </p:nvGrpSpPr>
        <p:grpSpPr bwMode="auto">
          <a:xfrm>
            <a:off x="6546899" y="6150589"/>
            <a:ext cx="5303597" cy="297666"/>
            <a:chOff x="0" y="0"/>
            <a:chExt cx="5303597" cy="297666"/>
          </a:xfrm>
        </p:grpSpPr>
        <p:sp>
          <p:nvSpPr>
            <p:cNvPr id="919080216" name="Rectangle 18"/>
            <p:cNvSpPr/>
            <p:nvPr/>
          </p:nvSpPr>
          <p:spPr bwMode="auto">
            <a:xfrm>
              <a:off x="375751" y="43632"/>
              <a:ext cx="4927845" cy="24419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652D74"/>
                  </a:solidFill>
                  <a:latin typeface="Times New Roman"/>
                  <a:cs typeface="Times New Roman"/>
                </a:rPr>
                <a:t>Советский муниципальный округ </a:t>
              </a:r>
              <a:r>
                <a:rPr lang="ru-RU" sz="1600" b="1">
                  <a:solidFill>
                    <a:srgbClr val="C00000"/>
                  </a:solidFill>
                  <a:latin typeface="Times New Roman"/>
                  <a:cs typeface="Times New Roman"/>
                </a:rPr>
                <a:t>(8,69 %)</a:t>
              </a:r>
              <a:endParaRPr lang="en-US" sz="1600" b="1">
                <a:solidFill>
                  <a:srgbClr val="C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338287505" name="Group 23"/>
            <p:cNvGrpSpPr/>
            <p:nvPr/>
          </p:nvGrpSpPr>
          <p:grpSpPr bwMode="auto">
            <a:xfrm>
              <a:off x="0" y="0"/>
              <a:ext cx="317772" cy="297666"/>
              <a:chOff x="0" y="0"/>
              <a:chExt cx="317772" cy="297666"/>
            </a:xfrm>
          </p:grpSpPr>
          <p:sp>
            <p:nvSpPr>
              <p:cNvPr id="1553750659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2711900" name="Rectangle: Top Corners Rounded 21"/>
              <p:cNvSpPr/>
              <p:nvPr/>
            </p:nvSpPr>
            <p:spPr bwMode="auto">
              <a:xfrm rot="5399976">
                <a:off x="124287" y="117633"/>
                <a:ext cx="154869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69123414" name="Isosceles Triangle 20"/>
              <p:cNvSpPr/>
              <p:nvPr/>
            </p:nvSpPr>
            <p:spPr bwMode="auto">
              <a:xfrm rot="5399976">
                <a:off x="165976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8751773" name="Isosceles Triangle 22"/>
              <p:cNvSpPr/>
              <p:nvPr/>
            </p:nvSpPr>
            <p:spPr bwMode="auto">
              <a:xfrm rot="5399976">
                <a:off x="125012" y="96413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0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70600040" name="Rectangle 26"/>
          <p:cNvSpPr/>
          <p:nvPr/>
        </p:nvSpPr>
        <p:spPr bwMode="auto">
          <a:xfrm>
            <a:off x="7273074" y="2895460"/>
            <a:ext cx="4620749" cy="64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МУНИЦИПАЛЬНЫЕ ОБРАЗОВАНИЯ, ГДЕ ВЫЯВЛЕНО НАИБОЛЬШЕЕ ЧИСЛО ДЕТЕЙ </a:t>
            </a:r>
            <a:b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С ВЫСОЙЧАЙШЕЙ ГРУППОЙ РИСКА: </a:t>
            </a:r>
            <a:endParaRPr lang="en-US" sz="14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555745" name="Rectangle 34"/>
          <p:cNvSpPr/>
          <p:nvPr/>
        </p:nvSpPr>
        <p:spPr bwMode="auto">
          <a:xfrm flipV="1">
            <a:off x="-84552" y="3059905"/>
            <a:ext cx="12276553" cy="3804939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979397306" name="Rectangle 88"/>
          <p:cNvSpPr/>
          <p:nvPr/>
        </p:nvSpPr>
        <p:spPr bwMode="auto">
          <a:xfrm>
            <a:off x="0" y="112155"/>
            <a:ext cx="12168999" cy="571695"/>
          </a:xfrm>
          <a:prstGeom prst="rect">
            <a:avLst/>
          </a:prstGeom>
          <a:gradFill>
            <a:gsLst>
              <a:gs pos="21000">
                <a:schemeClr val="accent1">
                  <a:alpha val="85000"/>
                </a:schemeClr>
              </a:gs>
              <a:gs pos="100000">
                <a:schemeClr val="accent2">
                  <a:alpha val="9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Times New Roman"/>
                <a:cs typeface="Times New Roman"/>
              </a:rPr>
              <a:t>РЕЗУЛЬТАТЫ СОЦИАЛЬНО-ПСИХОЛОГИЧЕСКОГО ТЕСТИРОВАНИЯ</a:t>
            </a:r>
            <a:endParaRPr lang="en-US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59348108" name="Рисунок 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-314006"/>
            <a:ext cx="1558194" cy="1479152"/>
          </a:xfrm>
          <a:prstGeom prst="rect">
            <a:avLst/>
          </a:prstGeom>
        </p:spPr>
      </p:pic>
      <p:sp>
        <p:nvSpPr>
          <p:cNvPr id="1853853943" name="Rectangle 26"/>
          <p:cNvSpPr/>
          <p:nvPr/>
        </p:nvSpPr>
        <p:spPr bwMode="auto">
          <a:xfrm>
            <a:off x="688802" y="1255750"/>
            <a:ext cx="4553429" cy="64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652D74"/>
                </a:solidFill>
                <a:latin typeface="Times New Roman"/>
                <a:cs typeface="Times New Roman"/>
              </a:rPr>
              <a:t>МУНИЦИПАЛЬНЫЕ ОБРАЗОВАНИЯ С ВЫСОКИМ ПОКАЗАТЕЛЕМ ОТКАЗОВ ОТ УЧАСТИЯ </a:t>
            </a:r>
            <a:br>
              <a:rPr lang="ru-RU" sz="1400" b="1">
                <a:solidFill>
                  <a:srgbClr val="652D74"/>
                </a:solidFill>
                <a:latin typeface="Times New Roman"/>
                <a:cs typeface="Times New Roman"/>
              </a:rPr>
            </a:br>
            <a:r>
              <a:rPr lang="ru-RU" sz="1400" b="1">
                <a:solidFill>
                  <a:srgbClr val="652D74"/>
                </a:solidFill>
                <a:latin typeface="Times New Roman"/>
                <a:cs typeface="Times New Roman"/>
              </a:rPr>
              <a:t>В ТЕСТИРОВАНИИ: </a:t>
            </a:r>
            <a:endParaRPr sz="1400" b="1">
              <a:solidFill>
                <a:srgbClr val="652D74"/>
              </a:solidFill>
              <a:latin typeface="Times New Roman"/>
              <a:cs typeface="Times New Roman"/>
            </a:endParaRPr>
          </a:p>
        </p:txBody>
      </p:sp>
      <p:grpSp>
        <p:nvGrpSpPr>
          <p:cNvPr id="547596908" name="Group 24"/>
          <p:cNvGrpSpPr/>
          <p:nvPr/>
        </p:nvGrpSpPr>
        <p:grpSpPr bwMode="auto">
          <a:xfrm>
            <a:off x="125235" y="2707041"/>
            <a:ext cx="5296755" cy="297666"/>
            <a:chOff x="0" y="0"/>
            <a:chExt cx="5296755" cy="297666"/>
          </a:xfrm>
        </p:grpSpPr>
        <p:sp>
          <p:nvSpPr>
            <p:cNvPr id="642161629" name="Rectangle 18"/>
            <p:cNvSpPr/>
            <p:nvPr/>
          </p:nvSpPr>
          <p:spPr bwMode="auto">
            <a:xfrm>
              <a:off x="371790" y="37956"/>
              <a:ext cx="4924964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ФГАОУ ВО «Северо-Кавказский федеральный университет»</a:t>
              </a:r>
              <a:endParaRPr sz="1400" b="1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34932019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1510667644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79208208" name="Rectangle: Top Corners Rounded 21"/>
              <p:cNvSpPr/>
              <p:nvPr/>
            </p:nvSpPr>
            <p:spPr bwMode="auto">
              <a:xfrm rot="5399977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83761888" name="Isosceles Triangle 20"/>
              <p:cNvSpPr/>
              <p:nvPr/>
            </p:nvSpPr>
            <p:spPr bwMode="auto">
              <a:xfrm rot="5399977">
                <a:off x="165975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78448683" name="Isosceles Triangle 22"/>
              <p:cNvSpPr/>
              <p:nvPr/>
            </p:nvSpPr>
            <p:spPr bwMode="auto">
              <a:xfrm rot="5399977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474839808" name="Group 24"/>
          <p:cNvGrpSpPr/>
          <p:nvPr/>
        </p:nvGrpSpPr>
        <p:grpSpPr bwMode="auto">
          <a:xfrm>
            <a:off x="125235" y="3053832"/>
            <a:ext cx="5300715" cy="297666"/>
            <a:chOff x="0" y="0"/>
            <a:chExt cx="5300715" cy="297666"/>
          </a:xfrm>
        </p:grpSpPr>
        <p:sp>
          <p:nvSpPr>
            <p:cNvPr id="1237083474" name="Rectangle 18"/>
            <p:cNvSpPr/>
            <p:nvPr/>
          </p:nvSpPr>
          <p:spPr bwMode="auto">
            <a:xfrm>
              <a:off x="375750" y="43632"/>
              <a:ext cx="4924964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«Ставропольское училище олимпийского резерва»</a:t>
              </a:r>
              <a:r>
                <a:rPr lang="ru-RU" sz="1400" b="1">
                  <a:solidFill>
                    <a:srgbClr val="652D74"/>
                  </a:solidFill>
                  <a:latin typeface="Times New Roman"/>
                  <a:cs typeface="Times New Roman"/>
                </a:rPr>
                <a:t>)</a:t>
              </a:r>
              <a:endParaRPr sz="1400" b="1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24657184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600677543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71014368" name="Rectangle: Top Corners Rounded 21"/>
              <p:cNvSpPr/>
              <p:nvPr/>
            </p:nvSpPr>
            <p:spPr bwMode="auto">
              <a:xfrm rot="5399977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04426306" name="Isosceles Triangle 20"/>
              <p:cNvSpPr/>
              <p:nvPr/>
            </p:nvSpPr>
            <p:spPr bwMode="auto">
              <a:xfrm rot="5399977">
                <a:off x="165975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84913617" name="Isosceles Triangle 22"/>
              <p:cNvSpPr/>
              <p:nvPr/>
            </p:nvSpPr>
            <p:spPr bwMode="auto">
              <a:xfrm rot="5399977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61432303" name="Group 24"/>
          <p:cNvGrpSpPr/>
          <p:nvPr/>
        </p:nvGrpSpPr>
        <p:grpSpPr bwMode="auto">
          <a:xfrm>
            <a:off x="125235" y="1906444"/>
            <a:ext cx="5302155" cy="470711"/>
            <a:chOff x="0" y="0"/>
            <a:chExt cx="5302155" cy="470711"/>
          </a:xfrm>
        </p:grpSpPr>
        <p:sp>
          <p:nvSpPr>
            <p:cNvPr id="76970299" name="Rectangle 18"/>
            <p:cNvSpPr/>
            <p:nvPr/>
          </p:nvSpPr>
          <p:spPr bwMode="auto">
            <a:xfrm>
              <a:off x="375750" y="43632"/>
              <a:ext cx="4926404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«Минераловодский региональный многопрофильный колледж»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79881043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2096581601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48741833" name="Rectangle: Top Corners Rounded 21"/>
              <p:cNvSpPr/>
              <p:nvPr/>
            </p:nvSpPr>
            <p:spPr bwMode="auto">
              <a:xfrm rot="5399977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3253825" name="Isosceles Triangle 20"/>
              <p:cNvSpPr/>
              <p:nvPr/>
            </p:nvSpPr>
            <p:spPr bwMode="auto">
              <a:xfrm rot="5399977">
                <a:off x="165975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3040257" name="Isosceles Triangle 22"/>
              <p:cNvSpPr/>
              <p:nvPr/>
            </p:nvSpPr>
            <p:spPr bwMode="auto">
              <a:xfrm rot="5399977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968833496" name="Group 24"/>
          <p:cNvGrpSpPr/>
          <p:nvPr/>
        </p:nvGrpSpPr>
        <p:grpSpPr bwMode="auto">
          <a:xfrm>
            <a:off x="123626" y="3437897"/>
            <a:ext cx="5301435" cy="470711"/>
            <a:chOff x="0" y="0"/>
            <a:chExt cx="5301435" cy="470711"/>
          </a:xfrm>
        </p:grpSpPr>
        <p:sp>
          <p:nvSpPr>
            <p:cNvPr id="1855180405" name="Rectangle 18"/>
            <p:cNvSpPr/>
            <p:nvPr/>
          </p:nvSpPr>
          <p:spPr bwMode="auto">
            <a:xfrm>
              <a:off x="375750" y="43632"/>
              <a:ext cx="4925684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ЧПОУ "Ставропольский кооперативный техникум" филиал </a:t>
              </a:r>
              <a:endParaRPr sz="1400">
                <a:solidFill>
                  <a:srgbClr val="652D74"/>
                </a:solidFill>
                <a:latin typeface="Times New Roman"/>
                <a:ea typeface="Times New Roman"/>
                <a:cs typeface="Times New Roman"/>
              </a:endParaRPr>
            </a:p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в г. Минеральные воды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668794864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989123942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4536519" name="Rectangle: Top Corners Rounded 21"/>
              <p:cNvSpPr/>
              <p:nvPr/>
            </p:nvSpPr>
            <p:spPr bwMode="auto">
              <a:xfrm rot="5399977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03788598" name="Isosceles Triangle 20"/>
              <p:cNvSpPr/>
              <p:nvPr/>
            </p:nvSpPr>
            <p:spPr bwMode="auto">
              <a:xfrm rot="5399977">
                <a:off x="165975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04985708" name="Isosceles Triangle 22"/>
              <p:cNvSpPr/>
              <p:nvPr/>
            </p:nvSpPr>
            <p:spPr bwMode="auto">
              <a:xfrm rot="5399977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70768160" name="Group 24"/>
          <p:cNvGrpSpPr/>
          <p:nvPr/>
        </p:nvGrpSpPr>
        <p:grpSpPr bwMode="auto">
          <a:xfrm>
            <a:off x="125235" y="2336107"/>
            <a:ext cx="5296755" cy="470711"/>
            <a:chOff x="0" y="0"/>
            <a:chExt cx="5296755" cy="470711"/>
          </a:xfrm>
        </p:grpSpPr>
        <p:sp>
          <p:nvSpPr>
            <p:cNvPr id="2096983763" name="Rectangle 18"/>
            <p:cNvSpPr/>
            <p:nvPr/>
          </p:nvSpPr>
          <p:spPr bwMode="auto">
            <a:xfrm>
              <a:off x="375750" y="43632"/>
              <a:ext cx="4921004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«Ставропольский колледж сервисных технологий и коммерции» 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258857244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1783122477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48248821" name="Rectangle: Top Corners Rounded 21"/>
              <p:cNvSpPr/>
              <p:nvPr/>
            </p:nvSpPr>
            <p:spPr bwMode="auto">
              <a:xfrm rot="5399977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83986238" name="Isosceles Triangle 20"/>
              <p:cNvSpPr/>
              <p:nvPr/>
            </p:nvSpPr>
            <p:spPr bwMode="auto">
              <a:xfrm rot="5399977">
                <a:off x="165975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37104666" name="Isosceles Triangle 22"/>
              <p:cNvSpPr/>
              <p:nvPr/>
            </p:nvSpPr>
            <p:spPr bwMode="auto">
              <a:xfrm rot="5399977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4748439" name="Group 24"/>
          <p:cNvGrpSpPr/>
          <p:nvPr/>
        </p:nvGrpSpPr>
        <p:grpSpPr bwMode="auto">
          <a:xfrm>
            <a:off x="130795" y="4418853"/>
            <a:ext cx="5300715" cy="297666"/>
            <a:chOff x="0" y="0"/>
            <a:chExt cx="5300715" cy="297666"/>
          </a:xfrm>
        </p:grpSpPr>
        <p:sp>
          <p:nvSpPr>
            <p:cNvPr id="1985461198" name="Rectangle 18"/>
            <p:cNvSpPr/>
            <p:nvPr/>
          </p:nvSpPr>
          <p:spPr bwMode="auto">
            <a:xfrm>
              <a:off x="375750" y="43632"/>
              <a:ext cx="4924964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«Ставропольский краевой колледж искусств»</a:t>
              </a:r>
              <a:endParaRPr sz="1400" b="1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807266208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1554733511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2183434" name="Rectangle: Top Corners Rounded 21"/>
              <p:cNvSpPr/>
              <p:nvPr/>
            </p:nvSpPr>
            <p:spPr bwMode="auto">
              <a:xfrm rot="5399942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5184747" name="Isosceles Triangle 20"/>
              <p:cNvSpPr/>
              <p:nvPr/>
            </p:nvSpPr>
            <p:spPr bwMode="auto">
              <a:xfrm rot="5399942">
                <a:off x="165974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57058934" name="Isosceles Triangle 22"/>
              <p:cNvSpPr/>
              <p:nvPr/>
            </p:nvSpPr>
            <p:spPr bwMode="auto">
              <a:xfrm rot="5399942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462320951" name="Group 24"/>
          <p:cNvGrpSpPr/>
          <p:nvPr/>
        </p:nvGrpSpPr>
        <p:grpSpPr bwMode="auto">
          <a:xfrm>
            <a:off x="130795" y="4765644"/>
            <a:ext cx="5300355" cy="297666"/>
            <a:chOff x="0" y="0"/>
            <a:chExt cx="5300355" cy="297666"/>
          </a:xfrm>
        </p:grpSpPr>
        <p:sp>
          <p:nvSpPr>
            <p:cNvPr id="1735177477" name="Rectangle 18"/>
            <p:cNvSpPr/>
            <p:nvPr/>
          </p:nvSpPr>
          <p:spPr bwMode="auto">
            <a:xfrm>
              <a:off x="375750" y="43632"/>
              <a:ext cx="4924604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АНО ВО «Северо-Кавказский социальный инстиут»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2068298606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350131407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08744266" name="Rectangle: Top Corners Rounded 21"/>
              <p:cNvSpPr/>
              <p:nvPr/>
            </p:nvSpPr>
            <p:spPr bwMode="auto">
              <a:xfrm rot="5399942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71230562" name="Isosceles Triangle 20"/>
              <p:cNvSpPr/>
              <p:nvPr/>
            </p:nvSpPr>
            <p:spPr bwMode="auto">
              <a:xfrm rot="5399942">
                <a:off x="165974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55529303" name="Isosceles Triangle 22"/>
              <p:cNvSpPr/>
              <p:nvPr/>
            </p:nvSpPr>
            <p:spPr bwMode="auto">
              <a:xfrm rot="5399942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284763713" name="Group 24"/>
          <p:cNvGrpSpPr/>
          <p:nvPr/>
        </p:nvGrpSpPr>
        <p:grpSpPr bwMode="auto">
          <a:xfrm>
            <a:off x="130795" y="5192743"/>
            <a:ext cx="5301795" cy="297666"/>
            <a:chOff x="0" y="0"/>
            <a:chExt cx="5301795" cy="297666"/>
          </a:xfrm>
        </p:grpSpPr>
        <p:sp>
          <p:nvSpPr>
            <p:cNvPr id="453732540" name="Rectangle 18"/>
            <p:cNvSpPr/>
            <p:nvPr/>
          </p:nvSpPr>
          <p:spPr bwMode="auto">
            <a:xfrm>
              <a:off x="375750" y="43632"/>
              <a:ext cx="4926044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ЧПОУ «Ставропольский кооперативный техникум»</a:t>
              </a:r>
              <a:endParaRPr sz="1400" b="1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729145301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842782376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90036873" name="Rectangle: Top Corners Rounded 21"/>
              <p:cNvSpPr/>
              <p:nvPr/>
            </p:nvSpPr>
            <p:spPr bwMode="auto">
              <a:xfrm rot="5399942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44301652" name="Isosceles Triangle 20"/>
              <p:cNvSpPr/>
              <p:nvPr/>
            </p:nvSpPr>
            <p:spPr bwMode="auto">
              <a:xfrm rot="5399942">
                <a:off x="165974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85185447" name="Isosceles Triangle 22"/>
              <p:cNvSpPr/>
              <p:nvPr/>
            </p:nvSpPr>
            <p:spPr bwMode="auto">
              <a:xfrm rot="5399942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465802870" name="Group 24"/>
          <p:cNvGrpSpPr/>
          <p:nvPr/>
        </p:nvGrpSpPr>
        <p:grpSpPr bwMode="auto">
          <a:xfrm>
            <a:off x="130795" y="3909206"/>
            <a:ext cx="5304675" cy="470711"/>
            <a:chOff x="0" y="0"/>
            <a:chExt cx="5304675" cy="470711"/>
          </a:xfrm>
        </p:grpSpPr>
        <p:sp>
          <p:nvSpPr>
            <p:cNvPr id="562572161" name="Rectangle 18"/>
            <p:cNvSpPr/>
            <p:nvPr/>
          </p:nvSpPr>
          <p:spPr bwMode="auto">
            <a:xfrm>
              <a:off x="375750" y="43632"/>
              <a:ext cx="4928924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Филиал ЧПОУ "Ставропольский кооперативный техникум" </a:t>
              </a:r>
              <a:endParaRPr sz="1400">
                <a:solidFill>
                  <a:srgbClr val="652D74"/>
                </a:solidFill>
                <a:latin typeface="Times New Roman"/>
                <a:ea typeface="Times New Roman"/>
                <a:cs typeface="Times New Roman"/>
              </a:endParaRPr>
            </a:p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в г. Новоалександровске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1514807912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1659151667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1968218" name="Rectangle: Top Corners Rounded 21"/>
              <p:cNvSpPr/>
              <p:nvPr/>
            </p:nvSpPr>
            <p:spPr bwMode="auto">
              <a:xfrm rot="5399942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83342999" name="Isosceles Triangle 20"/>
              <p:cNvSpPr/>
              <p:nvPr/>
            </p:nvSpPr>
            <p:spPr bwMode="auto">
              <a:xfrm rot="5399942">
                <a:off x="165974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85486824" name="Isosceles Triangle 22"/>
              <p:cNvSpPr/>
              <p:nvPr/>
            </p:nvSpPr>
            <p:spPr bwMode="auto">
              <a:xfrm rot="5399942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412761324" name="Group 24"/>
          <p:cNvGrpSpPr/>
          <p:nvPr/>
        </p:nvGrpSpPr>
        <p:grpSpPr bwMode="auto">
          <a:xfrm>
            <a:off x="120954" y="5630984"/>
            <a:ext cx="5299275" cy="470711"/>
            <a:chOff x="0" y="0"/>
            <a:chExt cx="5299275" cy="470711"/>
          </a:xfrm>
        </p:grpSpPr>
        <p:sp>
          <p:nvSpPr>
            <p:cNvPr id="574890215" name="Rectangle 18"/>
            <p:cNvSpPr/>
            <p:nvPr/>
          </p:nvSpPr>
          <p:spPr bwMode="auto">
            <a:xfrm>
              <a:off x="375750" y="43632"/>
              <a:ext cx="4923524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Частное профессиональное образовательное учреждение «Михайловский медицинский техникум»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2011375960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296770057" name="Oval 19"/>
              <p:cNvSpPr/>
              <p:nvPr/>
            </p:nvSpPr>
            <p:spPr bwMode="auto">
              <a:xfrm>
                <a:off x="0" y="0"/>
                <a:ext cx="243730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34224684" name="Rectangle: Top Corners Rounded 21"/>
              <p:cNvSpPr/>
              <p:nvPr/>
            </p:nvSpPr>
            <p:spPr bwMode="auto">
              <a:xfrm rot="5399942">
                <a:off x="124286" y="117631"/>
                <a:ext cx="154868" cy="6239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7778837" name="Isosceles Triangle 20"/>
              <p:cNvSpPr/>
              <p:nvPr/>
            </p:nvSpPr>
            <p:spPr bwMode="auto">
              <a:xfrm rot="5399942">
                <a:off x="165974" y="70983"/>
                <a:ext cx="147888" cy="155702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73105618" name="Isosceles Triangle 22"/>
              <p:cNvSpPr/>
              <p:nvPr/>
            </p:nvSpPr>
            <p:spPr bwMode="auto">
              <a:xfrm rot="5399942">
                <a:off x="125011" y="96412"/>
                <a:ext cx="101606" cy="10697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2037887692" name="Group 24"/>
          <p:cNvGrpSpPr/>
          <p:nvPr/>
        </p:nvGrpSpPr>
        <p:grpSpPr bwMode="auto">
          <a:xfrm>
            <a:off x="115984" y="6101255"/>
            <a:ext cx="5304313" cy="516949"/>
            <a:chOff x="0" y="0"/>
            <a:chExt cx="5304313" cy="516949"/>
          </a:xfrm>
        </p:grpSpPr>
        <p:sp>
          <p:nvSpPr>
            <p:cNvPr id="1335737033" name="Rectangle 18"/>
            <p:cNvSpPr/>
            <p:nvPr/>
          </p:nvSpPr>
          <p:spPr bwMode="auto">
            <a:xfrm>
              <a:off x="375750" y="89869"/>
              <a:ext cx="492856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ЧПОУ «Северо-Кавказский финансово-энергетический техникум»</a:t>
              </a:r>
              <a:endParaRPr sz="1400">
                <a:solidFill>
                  <a:srgbClr val="652D74"/>
                </a:solidFill>
              </a:endParaRPr>
            </a:p>
          </p:txBody>
        </p:sp>
        <p:grpSp>
          <p:nvGrpSpPr>
            <p:cNvPr id="2010073433" name="Group 23"/>
            <p:cNvGrpSpPr/>
            <p:nvPr/>
          </p:nvGrpSpPr>
          <p:grpSpPr bwMode="auto">
            <a:xfrm>
              <a:off x="0" y="0"/>
              <a:ext cx="317768" cy="297666"/>
              <a:chOff x="0" y="0"/>
              <a:chExt cx="317768" cy="297666"/>
            </a:xfrm>
          </p:grpSpPr>
          <p:sp>
            <p:nvSpPr>
              <p:cNvPr id="89676411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26463121" name="Rectangle: Top Corners Rounded 21"/>
              <p:cNvSpPr/>
              <p:nvPr/>
            </p:nvSpPr>
            <p:spPr bwMode="auto">
              <a:xfrm rot="5399942">
                <a:off x="124285" y="117631"/>
                <a:ext cx="154868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511919" name="Isosceles Triangle 20"/>
              <p:cNvSpPr/>
              <p:nvPr/>
            </p:nvSpPr>
            <p:spPr bwMode="auto">
              <a:xfrm rot="5399942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7767737" name="Isosceles Triangle 22"/>
              <p:cNvSpPr/>
              <p:nvPr/>
            </p:nvSpPr>
            <p:spPr bwMode="auto">
              <a:xfrm rot="5399942">
                <a:off x="125010" y="96411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461632787" name="Rectangle 26"/>
          <p:cNvSpPr/>
          <p:nvPr/>
        </p:nvSpPr>
        <p:spPr bwMode="auto">
          <a:xfrm>
            <a:off x="6871576" y="1255750"/>
            <a:ext cx="4620749" cy="64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МУНИЦИПАЛЬНЫЕ ОБРАЗОВАНИЯ, ГДЕ ВЫЯВЛЕНО НАИБОЛЬШЕЕ ЧИСЛО ДЕТЕЙ </a:t>
            </a:r>
            <a:b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1400" b="1">
                <a:solidFill>
                  <a:srgbClr val="C00000"/>
                </a:solidFill>
                <a:latin typeface="Times New Roman"/>
                <a:cs typeface="Times New Roman"/>
              </a:rPr>
              <a:t>С ВЫСОЙЧАЙШЕЙ ГРУППОЙ РИСКА: </a:t>
            </a:r>
            <a:endParaRPr lang="en-US" sz="1400" b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05570523" name="Group 24"/>
          <p:cNvGrpSpPr/>
          <p:nvPr/>
        </p:nvGrpSpPr>
        <p:grpSpPr bwMode="auto">
          <a:xfrm>
            <a:off x="6373635" y="2803762"/>
            <a:ext cx="5299993" cy="465036"/>
            <a:chOff x="0" y="0"/>
            <a:chExt cx="5299993" cy="465036"/>
          </a:xfrm>
        </p:grpSpPr>
        <p:sp>
          <p:nvSpPr>
            <p:cNvPr id="1886966274" name="Rectangle 18"/>
            <p:cNvSpPr/>
            <p:nvPr/>
          </p:nvSpPr>
          <p:spPr bwMode="auto">
            <a:xfrm>
              <a:off x="371790" y="37956"/>
              <a:ext cx="492820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«Пятигорский техникум торговли, технологий и сервиса»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565784060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1703106340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33797587" name="Rectangle: Top Corners Rounded 21"/>
              <p:cNvSpPr/>
              <p:nvPr/>
            </p:nvSpPr>
            <p:spPr bwMode="auto">
              <a:xfrm rot="5399943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01269588" name="Isosceles Triangle 20"/>
              <p:cNvSpPr/>
              <p:nvPr/>
            </p:nvSpPr>
            <p:spPr bwMode="auto">
              <a:xfrm rot="5399943">
                <a:off x="165975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5327818" name="Isosceles Triangle 22"/>
              <p:cNvSpPr/>
              <p:nvPr/>
            </p:nvSpPr>
            <p:spPr bwMode="auto">
              <a:xfrm rot="5399943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86786827" name="Group 24"/>
          <p:cNvGrpSpPr/>
          <p:nvPr/>
        </p:nvGrpSpPr>
        <p:grpSpPr bwMode="auto">
          <a:xfrm>
            <a:off x="6373635" y="3243029"/>
            <a:ext cx="5303954" cy="470711"/>
            <a:chOff x="0" y="0"/>
            <a:chExt cx="5303954" cy="470711"/>
          </a:xfrm>
        </p:grpSpPr>
        <p:sp>
          <p:nvSpPr>
            <p:cNvPr id="1626680262" name="Rectangle 18"/>
            <p:cNvSpPr/>
            <p:nvPr/>
          </p:nvSpPr>
          <p:spPr bwMode="auto">
            <a:xfrm>
              <a:off x="375750" y="43632"/>
              <a:ext cx="492820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«Кисловодский государственный многопрофильный техникум»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184391521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789777409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52374857" name="Rectangle: Top Corners Rounded 21"/>
              <p:cNvSpPr/>
              <p:nvPr/>
            </p:nvSpPr>
            <p:spPr bwMode="auto">
              <a:xfrm rot="5399943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88418723" name="Isosceles Triangle 20"/>
              <p:cNvSpPr/>
              <p:nvPr/>
            </p:nvSpPr>
            <p:spPr bwMode="auto">
              <a:xfrm rot="5399943">
                <a:off x="165975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98249966" name="Isosceles Triangle 22"/>
              <p:cNvSpPr/>
              <p:nvPr/>
            </p:nvSpPr>
            <p:spPr bwMode="auto">
              <a:xfrm rot="5399943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957568438" name="Group 24"/>
          <p:cNvGrpSpPr/>
          <p:nvPr/>
        </p:nvGrpSpPr>
        <p:grpSpPr bwMode="auto">
          <a:xfrm>
            <a:off x="6373635" y="2049403"/>
            <a:ext cx="5305394" cy="297666"/>
            <a:chOff x="0" y="0"/>
            <a:chExt cx="5305394" cy="297666"/>
          </a:xfrm>
        </p:grpSpPr>
        <p:sp>
          <p:nvSpPr>
            <p:cNvPr id="280226559" name="Rectangle 18"/>
            <p:cNvSpPr/>
            <p:nvPr/>
          </p:nvSpPr>
          <p:spPr bwMode="auto">
            <a:xfrm>
              <a:off x="375750" y="43632"/>
              <a:ext cx="4929643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«Александровский сельскохозяйственный колледж»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747836977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1802581691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41473984" name="Rectangle: Top Corners Rounded 21"/>
              <p:cNvSpPr/>
              <p:nvPr/>
            </p:nvSpPr>
            <p:spPr bwMode="auto">
              <a:xfrm rot="5399943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30518219" name="Isosceles Triangle 20"/>
              <p:cNvSpPr/>
              <p:nvPr/>
            </p:nvSpPr>
            <p:spPr bwMode="auto">
              <a:xfrm rot="5399943">
                <a:off x="165975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42418784" name="Isosceles Triangle 22"/>
              <p:cNvSpPr/>
              <p:nvPr/>
            </p:nvSpPr>
            <p:spPr bwMode="auto">
              <a:xfrm rot="5399943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05521221" name="Group 24"/>
          <p:cNvGrpSpPr/>
          <p:nvPr/>
        </p:nvGrpSpPr>
        <p:grpSpPr bwMode="auto">
          <a:xfrm>
            <a:off x="6372025" y="3627093"/>
            <a:ext cx="5304674" cy="470711"/>
            <a:chOff x="0" y="0"/>
            <a:chExt cx="5304674" cy="470711"/>
          </a:xfrm>
        </p:grpSpPr>
        <p:sp>
          <p:nvSpPr>
            <p:cNvPr id="251445339" name="Rectangle 18"/>
            <p:cNvSpPr/>
            <p:nvPr/>
          </p:nvSpPr>
          <p:spPr bwMode="auto">
            <a:xfrm>
              <a:off x="375750" y="43632"/>
              <a:ext cx="492892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«Ставропольский колледж сервисных технологий и коммерции»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904056157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996847479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07714491" name="Rectangle: Top Corners Rounded 21"/>
              <p:cNvSpPr/>
              <p:nvPr/>
            </p:nvSpPr>
            <p:spPr bwMode="auto">
              <a:xfrm rot="5399943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642510089" name="Isosceles Triangle 20"/>
              <p:cNvSpPr/>
              <p:nvPr/>
            </p:nvSpPr>
            <p:spPr bwMode="auto">
              <a:xfrm rot="5399943">
                <a:off x="165975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52300923" name="Isosceles Triangle 22"/>
              <p:cNvSpPr/>
              <p:nvPr/>
            </p:nvSpPr>
            <p:spPr bwMode="auto">
              <a:xfrm rot="5399943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540711813" name="Group 24"/>
          <p:cNvGrpSpPr/>
          <p:nvPr/>
        </p:nvGrpSpPr>
        <p:grpSpPr bwMode="auto">
          <a:xfrm>
            <a:off x="6373635" y="2386590"/>
            <a:ext cx="5299994" cy="470711"/>
            <a:chOff x="0" y="0"/>
            <a:chExt cx="5299994" cy="470711"/>
          </a:xfrm>
        </p:grpSpPr>
        <p:sp>
          <p:nvSpPr>
            <p:cNvPr id="402103409" name="Rectangle 18"/>
            <p:cNvSpPr/>
            <p:nvPr/>
          </p:nvSpPr>
          <p:spPr bwMode="auto">
            <a:xfrm>
              <a:off x="375750" y="43632"/>
              <a:ext cx="492424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«Минераловодский региональный многопрофильный колледж»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973201159" name="Group 23"/>
            <p:cNvGrpSpPr/>
            <p:nvPr/>
          </p:nvGrpSpPr>
          <p:grpSpPr bwMode="auto">
            <a:xfrm>
              <a:off x="0" y="0"/>
              <a:ext cx="317770" cy="297666"/>
              <a:chOff x="0" y="0"/>
              <a:chExt cx="317770" cy="297666"/>
            </a:xfrm>
          </p:grpSpPr>
          <p:sp>
            <p:nvSpPr>
              <p:cNvPr id="799933585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26795624" name="Rectangle: Top Corners Rounded 21"/>
              <p:cNvSpPr/>
              <p:nvPr/>
            </p:nvSpPr>
            <p:spPr bwMode="auto">
              <a:xfrm rot="5399943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47459509" name="Isosceles Triangle 20"/>
              <p:cNvSpPr/>
              <p:nvPr/>
            </p:nvSpPr>
            <p:spPr bwMode="auto">
              <a:xfrm rot="5399943">
                <a:off x="165975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2184597" name="Isosceles Triangle 22"/>
              <p:cNvSpPr/>
              <p:nvPr/>
            </p:nvSpPr>
            <p:spPr bwMode="auto">
              <a:xfrm rot="5399943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34853065" name="Group 24"/>
          <p:cNvGrpSpPr/>
          <p:nvPr/>
        </p:nvGrpSpPr>
        <p:grpSpPr bwMode="auto">
          <a:xfrm>
            <a:off x="6379194" y="4469335"/>
            <a:ext cx="5303954" cy="470711"/>
            <a:chOff x="0" y="0"/>
            <a:chExt cx="5303954" cy="470711"/>
          </a:xfrm>
        </p:grpSpPr>
        <p:sp>
          <p:nvSpPr>
            <p:cNvPr id="490732912" name="Rectangle 18"/>
            <p:cNvSpPr/>
            <p:nvPr/>
          </p:nvSpPr>
          <p:spPr bwMode="auto">
            <a:xfrm>
              <a:off x="375750" y="43632"/>
              <a:ext cx="492820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«Нефтекумский региональный политехнический колледж»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226077415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1244304133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069901382" name="Rectangle: Top Corners Rounded 21"/>
              <p:cNvSpPr/>
              <p:nvPr/>
            </p:nvSpPr>
            <p:spPr bwMode="auto">
              <a:xfrm rot="5399909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24862910" name="Isosceles Triangle 20"/>
              <p:cNvSpPr/>
              <p:nvPr/>
            </p:nvSpPr>
            <p:spPr bwMode="auto">
              <a:xfrm rot="5399909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85798072" name="Isosceles Triangle 22"/>
              <p:cNvSpPr/>
              <p:nvPr/>
            </p:nvSpPr>
            <p:spPr bwMode="auto">
              <a:xfrm rot="5399909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137067860" name="Group 24"/>
          <p:cNvGrpSpPr/>
          <p:nvPr/>
        </p:nvGrpSpPr>
        <p:grpSpPr bwMode="auto">
          <a:xfrm>
            <a:off x="6379194" y="4908602"/>
            <a:ext cx="5303594" cy="470711"/>
            <a:chOff x="0" y="0"/>
            <a:chExt cx="5303594" cy="470711"/>
          </a:xfrm>
        </p:grpSpPr>
        <p:sp>
          <p:nvSpPr>
            <p:cNvPr id="1084131009" name="Rectangle 18"/>
            <p:cNvSpPr/>
            <p:nvPr/>
          </p:nvSpPr>
          <p:spPr bwMode="auto">
            <a:xfrm>
              <a:off x="375750" y="43632"/>
              <a:ext cx="492784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ЧПОУ «Северо-Кавказский финансово-энергетический техникум»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649126628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262541923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54450454" name="Rectangle: Top Corners Rounded 21"/>
              <p:cNvSpPr/>
              <p:nvPr/>
            </p:nvSpPr>
            <p:spPr bwMode="auto">
              <a:xfrm rot="5399909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2749839" name="Isosceles Triangle 20"/>
              <p:cNvSpPr/>
              <p:nvPr/>
            </p:nvSpPr>
            <p:spPr bwMode="auto">
              <a:xfrm rot="5399909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1353113" name="Isosceles Triangle 22"/>
              <p:cNvSpPr/>
              <p:nvPr/>
            </p:nvSpPr>
            <p:spPr bwMode="auto">
              <a:xfrm rot="5399909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23023762" name="Group 24"/>
          <p:cNvGrpSpPr/>
          <p:nvPr/>
        </p:nvGrpSpPr>
        <p:grpSpPr bwMode="auto">
          <a:xfrm>
            <a:off x="6379194" y="5381939"/>
            <a:ext cx="5305034" cy="470711"/>
            <a:chOff x="0" y="0"/>
            <a:chExt cx="5305034" cy="470711"/>
          </a:xfrm>
        </p:grpSpPr>
        <p:sp>
          <p:nvSpPr>
            <p:cNvPr id="847738317" name="Rectangle 18"/>
            <p:cNvSpPr/>
            <p:nvPr/>
          </p:nvSpPr>
          <p:spPr bwMode="auto">
            <a:xfrm>
              <a:off x="375750" y="43632"/>
              <a:ext cx="4929283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ФГБПОУ «Кисловодский медицинский колледж» Министерства здравоохранения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089092551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68454361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1664546" name="Rectangle: Top Corners Rounded 21"/>
              <p:cNvSpPr/>
              <p:nvPr/>
            </p:nvSpPr>
            <p:spPr bwMode="auto">
              <a:xfrm rot="5399909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78717941" name="Isosceles Triangle 20"/>
              <p:cNvSpPr/>
              <p:nvPr/>
            </p:nvSpPr>
            <p:spPr bwMode="auto">
              <a:xfrm rot="5399909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67534037" name="Isosceles Triangle 22"/>
              <p:cNvSpPr/>
              <p:nvPr/>
            </p:nvSpPr>
            <p:spPr bwMode="auto">
              <a:xfrm rot="5399909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95170506" name="Group 24"/>
          <p:cNvGrpSpPr/>
          <p:nvPr/>
        </p:nvGrpSpPr>
        <p:grpSpPr bwMode="auto">
          <a:xfrm>
            <a:off x="6379194" y="4098402"/>
            <a:ext cx="5307914" cy="297666"/>
            <a:chOff x="0" y="0"/>
            <a:chExt cx="5307914" cy="297666"/>
          </a:xfrm>
        </p:grpSpPr>
        <p:sp>
          <p:nvSpPr>
            <p:cNvPr id="831864507" name="Rectangle 18"/>
            <p:cNvSpPr/>
            <p:nvPr/>
          </p:nvSpPr>
          <p:spPr bwMode="auto">
            <a:xfrm>
              <a:off x="375750" y="43632"/>
              <a:ext cx="4932163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«Благодарненский агротехнический техникум»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22101167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832052568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43722260" name="Rectangle: Top Corners Rounded 21"/>
              <p:cNvSpPr/>
              <p:nvPr/>
            </p:nvSpPr>
            <p:spPr bwMode="auto">
              <a:xfrm rot="5399909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35971173" name="Isosceles Triangle 20"/>
              <p:cNvSpPr/>
              <p:nvPr/>
            </p:nvSpPr>
            <p:spPr bwMode="auto">
              <a:xfrm rot="5399909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78980023" name="Isosceles Triangle 22"/>
              <p:cNvSpPr/>
              <p:nvPr/>
            </p:nvSpPr>
            <p:spPr bwMode="auto">
              <a:xfrm rot="5399909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489184155" name="Group 24"/>
          <p:cNvGrpSpPr/>
          <p:nvPr/>
        </p:nvGrpSpPr>
        <p:grpSpPr bwMode="auto">
          <a:xfrm>
            <a:off x="6369353" y="5866418"/>
            <a:ext cx="5302514" cy="297666"/>
            <a:chOff x="0" y="0"/>
            <a:chExt cx="5302514" cy="297666"/>
          </a:xfrm>
        </p:grpSpPr>
        <p:sp>
          <p:nvSpPr>
            <p:cNvPr id="1225294710" name="Rectangle 18"/>
            <p:cNvSpPr/>
            <p:nvPr/>
          </p:nvSpPr>
          <p:spPr bwMode="auto">
            <a:xfrm>
              <a:off x="375750" y="43632"/>
              <a:ext cx="4926763" cy="21371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"Невинномысский химико-технический колледж"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563876866" name="Group 23"/>
            <p:cNvGrpSpPr/>
            <p:nvPr/>
          </p:nvGrpSpPr>
          <p:grpSpPr bwMode="auto">
            <a:xfrm>
              <a:off x="0" y="0"/>
              <a:ext cx="317769" cy="297666"/>
              <a:chOff x="0" y="0"/>
              <a:chExt cx="317769" cy="297666"/>
            </a:xfrm>
          </p:grpSpPr>
          <p:sp>
            <p:nvSpPr>
              <p:cNvPr id="1491845778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32049531" name="Rectangle: Top Corners Rounded 21"/>
              <p:cNvSpPr/>
              <p:nvPr/>
            </p:nvSpPr>
            <p:spPr bwMode="auto">
              <a:xfrm rot="5399909">
                <a:off x="124286" y="117631"/>
                <a:ext cx="154867" cy="6239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09622067" name="Isosceles Triangle 20"/>
              <p:cNvSpPr/>
              <p:nvPr/>
            </p:nvSpPr>
            <p:spPr bwMode="auto">
              <a:xfrm rot="5399909">
                <a:off x="165974" y="70983"/>
                <a:ext cx="147887" cy="1557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89883343" name="Isosceles Triangle 22"/>
              <p:cNvSpPr/>
              <p:nvPr/>
            </p:nvSpPr>
            <p:spPr bwMode="auto">
              <a:xfrm rot="5399909">
                <a:off x="125011" y="96412"/>
                <a:ext cx="101605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30874933" name="Group 24"/>
          <p:cNvGrpSpPr/>
          <p:nvPr/>
        </p:nvGrpSpPr>
        <p:grpSpPr bwMode="auto">
          <a:xfrm>
            <a:off x="6364383" y="6244213"/>
            <a:ext cx="5307552" cy="516948"/>
            <a:chOff x="0" y="0"/>
            <a:chExt cx="5307552" cy="516948"/>
          </a:xfrm>
        </p:grpSpPr>
        <p:sp>
          <p:nvSpPr>
            <p:cNvPr id="1397528960" name="Rectangle 18"/>
            <p:cNvSpPr/>
            <p:nvPr/>
          </p:nvSpPr>
          <p:spPr bwMode="auto">
            <a:xfrm>
              <a:off x="375750" y="89868"/>
              <a:ext cx="4931802" cy="427079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sz="1400">
                  <a:solidFill>
                    <a:srgbClr val="652D74"/>
                  </a:solidFill>
                  <a:latin typeface="Times New Roman"/>
                  <a:ea typeface="Times New Roman"/>
                  <a:cs typeface="Times New Roman"/>
                </a:rPr>
                <a:t>ГБПОУ «Многопрофильный техникум имени казачьего генерала С.С. Николаева» </a:t>
              </a:r>
              <a:endParaRPr sz="1400">
                <a:solidFill>
                  <a:srgbClr val="652D74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36124719" name="Group 23"/>
            <p:cNvGrpSpPr/>
            <p:nvPr/>
          </p:nvGrpSpPr>
          <p:grpSpPr bwMode="auto">
            <a:xfrm>
              <a:off x="0" y="0"/>
              <a:ext cx="317768" cy="297666"/>
              <a:chOff x="0" y="0"/>
              <a:chExt cx="317768" cy="297666"/>
            </a:xfrm>
          </p:grpSpPr>
          <p:sp>
            <p:nvSpPr>
              <p:cNvPr id="1983074790" name="Oval 19"/>
              <p:cNvSpPr/>
              <p:nvPr/>
            </p:nvSpPr>
            <p:spPr bwMode="auto">
              <a:xfrm>
                <a:off x="0" y="0"/>
                <a:ext cx="243729" cy="2976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47419510" name="Rectangle: Top Corners Rounded 21"/>
              <p:cNvSpPr/>
              <p:nvPr/>
            </p:nvSpPr>
            <p:spPr bwMode="auto">
              <a:xfrm rot="5399909">
                <a:off x="124285" y="117631"/>
                <a:ext cx="154867" cy="623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7598054" name="Isosceles Triangle 20"/>
              <p:cNvSpPr/>
              <p:nvPr/>
            </p:nvSpPr>
            <p:spPr bwMode="auto">
              <a:xfrm rot="5399909">
                <a:off x="165974" y="70983"/>
                <a:ext cx="147886" cy="155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55599917" name="Isosceles Triangle 22"/>
              <p:cNvSpPr/>
              <p:nvPr/>
            </p:nvSpPr>
            <p:spPr bwMode="auto">
              <a:xfrm rot="5399909">
                <a:off x="125010" y="96411"/>
                <a:ext cx="101604" cy="10697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sz="1400" b="1">
                  <a:solidFill>
                    <a:srgbClr val="652D74"/>
                  </a:solidFill>
                  <a:latin typeface="Times New Roman"/>
                  <a:cs typeface="Times New Roman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1284233" y="3096601"/>
            <a:ext cx="962353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54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СПАСИБО ЗА ВНИМАНИЕ!</a:t>
            </a:r>
            <a:endParaRPr lang="en-US" sz="5400" b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34"/>
          <p:cNvSpPr/>
          <p:nvPr/>
        </p:nvSpPr>
        <p:spPr bwMode="auto">
          <a:xfrm flipH="1" flipV="1">
            <a:off x="0" y="2382713"/>
            <a:ext cx="9267091" cy="4475285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4"/>
          <p:cNvSpPr/>
          <p:nvPr/>
        </p:nvSpPr>
        <p:spPr bwMode="auto">
          <a:xfrm rot="10800000" flipH="1" flipV="1">
            <a:off x="3305908" y="1"/>
            <a:ext cx="8886092" cy="4044462"/>
          </a:xfrm>
          <a:custGeom>
            <a:avLst/>
            <a:gdLst>
              <a:gd name="connsiteX0" fmla="*/ 0 w 1103086"/>
              <a:gd name="connsiteY0" fmla="*/ 0 h 1103086"/>
              <a:gd name="connsiteX1" fmla="*/ 1103086 w 1103086"/>
              <a:gd name="connsiteY1" fmla="*/ 0 h 1103086"/>
              <a:gd name="connsiteX2" fmla="*/ 1103086 w 1103086"/>
              <a:gd name="connsiteY2" fmla="*/ 1103086 h 1103086"/>
              <a:gd name="connsiteX3" fmla="*/ 0 w 1103086"/>
              <a:gd name="connsiteY3" fmla="*/ 1103086 h 1103086"/>
              <a:gd name="connsiteX4" fmla="*/ 0 w 1103086"/>
              <a:gd name="connsiteY4" fmla="*/ 0 h 1103086"/>
              <a:gd name="connsiteX0" fmla="*/ 137886 w 1240972"/>
              <a:gd name="connsiteY0" fmla="*/ 0 h 1240972"/>
              <a:gd name="connsiteX1" fmla="*/ 1240972 w 1240972"/>
              <a:gd name="connsiteY1" fmla="*/ 0 h 1240972"/>
              <a:gd name="connsiteX2" fmla="*/ 1240972 w 1240972"/>
              <a:gd name="connsiteY2" fmla="*/ 1103086 h 1240972"/>
              <a:gd name="connsiteX3" fmla="*/ 137886 w 1240972"/>
              <a:gd name="connsiteY3" fmla="*/ 1103086 h 1240972"/>
              <a:gd name="connsiteX4" fmla="*/ 137886 w 1240972"/>
              <a:gd name="connsiteY4" fmla="*/ 0 h 1240972"/>
              <a:gd name="connsiteX0" fmla="*/ 12000 w 3491810"/>
              <a:gd name="connsiteY0" fmla="*/ 0 h 1270003"/>
              <a:gd name="connsiteX1" fmla="*/ 3491810 w 3491810"/>
              <a:gd name="connsiteY1" fmla="*/ 27319 h 1270003"/>
              <a:gd name="connsiteX2" fmla="*/ 3491810 w 3491810"/>
              <a:gd name="connsiteY2" fmla="*/ 1130405 h 1270003"/>
              <a:gd name="connsiteX3" fmla="*/ 2388724 w 3491810"/>
              <a:gd name="connsiteY3" fmla="*/ 1130405 h 1270003"/>
              <a:gd name="connsiteX4" fmla="*/ 12000 w 3491810"/>
              <a:gd name="connsiteY4" fmla="*/ 0 h 1270003"/>
              <a:gd name="connsiteX0" fmla="*/ 13165 w 3492975"/>
              <a:gd name="connsiteY0" fmla="*/ 0 h 1177369"/>
              <a:gd name="connsiteX1" fmla="*/ 3492975 w 3492975"/>
              <a:gd name="connsiteY1" fmla="*/ 27319 h 1177369"/>
              <a:gd name="connsiteX2" fmla="*/ 3492975 w 3492975"/>
              <a:gd name="connsiteY2" fmla="*/ 1130405 h 1177369"/>
              <a:gd name="connsiteX3" fmla="*/ 2389889 w 3492975"/>
              <a:gd name="connsiteY3" fmla="*/ 1130405 h 1177369"/>
              <a:gd name="connsiteX4" fmla="*/ 13165 w 3492975"/>
              <a:gd name="connsiteY4" fmla="*/ 0 h 1177369"/>
              <a:gd name="connsiteX0" fmla="*/ 14604 w 3494414"/>
              <a:gd name="connsiteY0" fmla="*/ 0 h 1164219"/>
              <a:gd name="connsiteX1" fmla="*/ 3494414 w 3494414"/>
              <a:gd name="connsiteY1" fmla="*/ 27319 h 1164219"/>
              <a:gd name="connsiteX2" fmla="*/ 3494414 w 3494414"/>
              <a:gd name="connsiteY2" fmla="*/ 1130405 h 1164219"/>
              <a:gd name="connsiteX3" fmla="*/ 2200097 w 3494414"/>
              <a:gd name="connsiteY3" fmla="*/ 925515 h 1164219"/>
              <a:gd name="connsiteX4" fmla="*/ 14604 w 3494414"/>
              <a:gd name="connsiteY4" fmla="*/ 0 h 1164219"/>
              <a:gd name="connsiteX0" fmla="*/ 20077 w 3499887"/>
              <a:gd name="connsiteY0" fmla="*/ 0 h 1177231"/>
              <a:gd name="connsiteX1" fmla="*/ 3499887 w 3499887"/>
              <a:gd name="connsiteY1" fmla="*/ 27319 h 1177231"/>
              <a:gd name="connsiteX2" fmla="*/ 3499887 w 3499887"/>
              <a:gd name="connsiteY2" fmla="*/ 1130405 h 1177231"/>
              <a:gd name="connsiteX3" fmla="*/ 2205570 w 3499887"/>
              <a:gd name="connsiteY3" fmla="*/ 925515 h 1177231"/>
              <a:gd name="connsiteX4" fmla="*/ 20077 w 3499887"/>
              <a:gd name="connsiteY4" fmla="*/ 0 h 1177231"/>
              <a:gd name="connsiteX0" fmla="*/ 20077 w 3499887"/>
              <a:gd name="connsiteY0" fmla="*/ 0 h 1167056"/>
              <a:gd name="connsiteX1" fmla="*/ 3499887 w 3499887"/>
              <a:gd name="connsiteY1" fmla="*/ 27319 h 1167056"/>
              <a:gd name="connsiteX2" fmla="*/ 3499887 w 3499887"/>
              <a:gd name="connsiteY2" fmla="*/ 1130405 h 1167056"/>
              <a:gd name="connsiteX3" fmla="*/ 2205570 w 3499887"/>
              <a:gd name="connsiteY3" fmla="*/ 775263 h 1167056"/>
              <a:gd name="connsiteX4" fmla="*/ 20077 w 3499887"/>
              <a:gd name="connsiteY4" fmla="*/ 0 h 1167056"/>
              <a:gd name="connsiteX0" fmla="*/ 20077 w 3499887"/>
              <a:gd name="connsiteY0" fmla="*/ 0 h 1207779"/>
              <a:gd name="connsiteX1" fmla="*/ 3499887 w 3499887"/>
              <a:gd name="connsiteY1" fmla="*/ 27319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20077 w 3499887"/>
              <a:gd name="connsiteY0" fmla="*/ 0 h 1207779"/>
              <a:gd name="connsiteX1" fmla="*/ 3499887 w 3499887"/>
              <a:gd name="connsiteY1" fmla="*/ 4553 h 1207779"/>
              <a:gd name="connsiteX2" fmla="*/ 3499887 w 3499887"/>
              <a:gd name="connsiteY2" fmla="*/ 1130405 h 1207779"/>
              <a:gd name="connsiteX3" fmla="*/ 2205570 w 3499887"/>
              <a:gd name="connsiteY3" fmla="*/ 775263 h 1207779"/>
              <a:gd name="connsiteX4" fmla="*/ 20077 w 3499887"/>
              <a:gd name="connsiteY4" fmla="*/ 0 h 1207779"/>
              <a:gd name="connsiteX0" fmla="*/ 0 w 3479810"/>
              <a:gd name="connsiteY0" fmla="*/ 0 h 1207779"/>
              <a:gd name="connsiteX1" fmla="*/ 3479810 w 3479810"/>
              <a:gd name="connsiteY1" fmla="*/ 4553 h 1207779"/>
              <a:gd name="connsiteX2" fmla="*/ 3479810 w 3479810"/>
              <a:gd name="connsiteY2" fmla="*/ 1130405 h 1207779"/>
              <a:gd name="connsiteX3" fmla="*/ 2185493 w 3479810"/>
              <a:gd name="connsiteY3" fmla="*/ 775263 h 1207779"/>
              <a:gd name="connsiteX4" fmla="*/ 0 w 3479810"/>
              <a:gd name="connsiteY4" fmla="*/ 0 h 12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9810" h="1207779" fill="norm" stroke="1" extrusionOk="0">
                <a:moveTo>
                  <a:pt x="0" y="0"/>
                </a:moveTo>
                <a:lnTo>
                  <a:pt x="3479810" y="4553"/>
                </a:lnTo>
                <a:lnTo>
                  <a:pt x="3479810" y="1130405"/>
                </a:lnTo>
                <a:cubicBezTo>
                  <a:pt x="3479511" y="1433772"/>
                  <a:pt x="3448427" y="745115"/>
                  <a:pt x="2185493" y="775263"/>
                </a:cubicBezTo>
                <a:cubicBezTo>
                  <a:pt x="922559" y="805411"/>
                  <a:pt x="59199" y="93304"/>
                  <a:pt x="0" y="0"/>
                </a:cubicBezTo>
                <a:close/>
              </a:path>
            </a:pathLst>
          </a:custGeom>
          <a:gradFill>
            <a:gsLst>
              <a:gs pos="21000">
                <a:schemeClr val="accent1">
                  <a:alpha val="10000"/>
                </a:schemeClr>
              </a:gs>
              <a:gs pos="100000">
                <a:schemeClr val="accent2">
                  <a:alpha val="10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52D74"/>
      </a:accent1>
      <a:accent2>
        <a:srgbClr val="A53975"/>
      </a:accent2>
      <a:accent3>
        <a:srgbClr val="1F8492"/>
      </a:accent3>
      <a:accent4>
        <a:srgbClr val="DBCBD8"/>
      </a:accent4>
      <a:accent5>
        <a:srgbClr val="564787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REINALD</dc:creator>
  <cp:keywords/>
  <dc:description/>
  <dc:identifier/>
  <dc:language/>
  <cp:lastModifiedBy/>
  <cp:revision>300</cp:revision>
  <dcterms:created xsi:type="dcterms:W3CDTF">2019-05-28T07:34:16Z</dcterms:created>
  <dcterms:modified xsi:type="dcterms:W3CDTF">2024-09-10T10:16:05Z</dcterms:modified>
  <cp:category/>
  <cp:contentStatus/>
  <cp:version/>
</cp:coreProperties>
</file>